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through-line slide. My argument: the algorithms often existed long before they worked. Backpropagation, neural nets, even the idea of learning from data all predate their success by decades. What unlocked them was infrastructure. As a backend and data-pipeline engineer I see this daily: the model architecture is rarely the bottleneck; data quality and compute are. Watch the three forces recur across the timeline.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Era 1 point: nearly every foundational idea is here by 1959 - neurons, learning from data, the field itself. Yet it stalls. The winter was not just hype; hardware was ~1000x too slow and there was no digital data. Missing forces: compute and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Era 2: the field pivots from rules to statistics. Backprop (1986) is the deep-learning algorithm but hardware can't use it yet, which shows the recurring pattern of ideas waiting for infrastructure. Deep Blue is compute, not learning. The web supplies data. Fintech tie-in: real-time fraud detection is a data + compute story, not an algorithm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Era 3 is the payoff. AlexNet is the thesis in miniature: a 1986 algorithm wins in 2012 because of GPUs + ImageNet. Transformers win because they scale with hardware. GPT-3 shows scale = emergent capability. The story is infrastructure aligning with long-existing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Outlook ties the thesis to the future and to ethics. Because infrastructure gates capability, the pressing questions are about compute concentration, data quality/rights, and accountability. Fintech example for accountability. Faith integration: stewardship (Genesis 1:28), where more capability means more responsibility.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B2D"/>
        </a:solidFill>
      </p:bgPr>
    </p:bg>
    <p:spTree>
      <p:nvGrpSpPr>
        <p:cNvPr id="1" name=""/>
        <p:cNvGrpSpPr/>
        <p:nvPr/>
      </p:nvGrpSpPr>
      <p:grpSpPr>
        <a:xfrm>
          <a:off x="0" y="0"/>
          <a:ext cx="0" cy="0"/>
          <a:chOff x="0" y="0"/>
          <a:chExt cx="0" cy="0"/>
        </a:xfrm>
      </p:grpSpPr>
      <p:sp>
        <p:nvSpPr>
          <p:cNvPr id="2" name="Shape 0"/>
          <p:cNvSpPr/>
          <p:nvPr/>
        </p:nvSpPr>
        <p:spPr>
          <a:xfrm>
            <a:off x="914400" y="2606040"/>
            <a:ext cx="146304" cy="146304"/>
          </a:xfrm>
          <a:prstGeom prst="ellipse">
            <a:avLst/>
          </a:prstGeom>
          <a:solidFill>
            <a:srgbClr val="1E3A5F"/>
          </a:solidFill>
          <a:ln/>
        </p:spPr>
      </p:sp>
      <p:sp>
        <p:nvSpPr>
          <p:cNvPr id="3" name="Shape 1"/>
          <p:cNvSpPr/>
          <p:nvPr/>
        </p:nvSpPr>
        <p:spPr>
          <a:xfrm>
            <a:off x="1060704" y="2679192"/>
            <a:ext cx="1545336" cy="0"/>
          </a:xfrm>
          <a:prstGeom prst="line">
            <a:avLst/>
          </a:prstGeom>
          <a:noFill/>
          <a:ln w="19050">
            <a:solidFill>
              <a:srgbClr val="1E3A5F"/>
            </a:solidFill>
            <a:prstDash val="solid"/>
          </a:ln>
        </p:spPr>
      </p:sp>
      <p:sp>
        <p:nvSpPr>
          <p:cNvPr id="4" name="Shape 2"/>
          <p:cNvSpPr/>
          <p:nvPr/>
        </p:nvSpPr>
        <p:spPr>
          <a:xfrm>
            <a:off x="2606040" y="2606040"/>
            <a:ext cx="146304" cy="146304"/>
          </a:xfrm>
          <a:prstGeom prst="ellipse">
            <a:avLst/>
          </a:prstGeom>
          <a:solidFill>
            <a:srgbClr val="1E3A5F"/>
          </a:solidFill>
          <a:ln/>
        </p:spPr>
      </p:sp>
      <p:sp>
        <p:nvSpPr>
          <p:cNvPr id="5" name="Shape 3"/>
          <p:cNvSpPr/>
          <p:nvPr/>
        </p:nvSpPr>
        <p:spPr>
          <a:xfrm>
            <a:off x="2752344" y="2679192"/>
            <a:ext cx="1545336" cy="0"/>
          </a:xfrm>
          <a:prstGeom prst="line">
            <a:avLst/>
          </a:prstGeom>
          <a:noFill/>
          <a:ln w="19050">
            <a:solidFill>
              <a:srgbClr val="1E3A5F"/>
            </a:solidFill>
            <a:prstDash val="solid"/>
          </a:ln>
        </p:spPr>
      </p:sp>
      <p:sp>
        <p:nvSpPr>
          <p:cNvPr id="6" name="Shape 4"/>
          <p:cNvSpPr/>
          <p:nvPr/>
        </p:nvSpPr>
        <p:spPr>
          <a:xfrm>
            <a:off x="4297680" y="2606040"/>
            <a:ext cx="146304" cy="146304"/>
          </a:xfrm>
          <a:prstGeom prst="ellipse">
            <a:avLst/>
          </a:prstGeom>
          <a:solidFill>
            <a:srgbClr val="1E3A5F"/>
          </a:solidFill>
          <a:ln/>
        </p:spPr>
      </p:sp>
      <p:sp>
        <p:nvSpPr>
          <p:cNvPr id="7" name="Shape 5"/>
          <p:cNvSpPr/>
          <p:nvPr/>
        </p:nvSpPr>
        <p:spPr>
          <a:xfrm>
            <a:off x="4443984" y="2679192"/>
            <a:ext cx="1545336" cy="0"/>
          </a:xfrm>
          <a:prstGeom prst="line">
            <a:avLst/>
          </a:prstGeom>
          <a:noFill/>
          <a:ln w="19050">
            <a:solidFill>
              <a:srgbClr val="1E3A5F"/>
            </a:solidFill>
            <a:prstDash val="solid"/>
          </a:ln>
        </p:spPr>
      </p:sp>
      <p:sp>
        <p:nvSpPr>
          <p:cNvPr id="8" name="Shape 6"/>
          <p:cNvSpPr/>
          <p:nvPr/>
        </p:nvSpPr>
        <p:spPr>
          <a:xfrm>
            <a:off x="5989320" y="2606040"/>
            <a:ext cx="146304" cy="146304"/>
          </a:xfrm>
          <a:prstGeom prst="ellipse">
            <a:avLst/>
          </a:prstGeom>
          <a:solidFill>
            <a:srgbClr val="2DD4BF"/>
          </a:solidFill>
          <a:ln/>
        </p:spPr>
      </p:sp>
      <p:sp>
        <p:nvSpPr>
          <p:cNvPr id="9" name="Shape 7"/>
          <p:cNvSpPr/>
          <p:nvPr/>
        </p:nvSpPr>
        <p:spPr>
          <a:xfrm>
            <a:off x="6135624" y="2679192"/>
            <a:ext cx="1545336" cy="0"/>
          </a:xfrm>
          <a:prstGeom prst="line">
            <a:avLst/>
          </a:prstGeom>
          <a:noFill/>
          <a:ln w="19050">
            <a:solidFill>
              <a:srgbClr val="1E3A5F"/>
            </a:solidFill>
            <a:prstDash val="solid"/>
          </a:ln>
        </p:spPr>
      </p:sp>
      <p:sp>
        <p:nvSpPr>
          <p:cNvPr id="10" name="Shape 8"/>
          <p:cNvSpPr/>
          <p:nvPr/>
        </p:nvSpPr>
        <p:spPr>
          <a:xfrm>
            <a:off x="7680960" y="2606040"/>
            <a:ext cx="146304" cy="146304"/>
          </a:xfrm>
          <a:prstGeom prst="ellipse">
            <a:avLst/>
          </a:prstGeom>
          <a:solidFill>
            <a:srgbClr val="1E3A5F"/>
          </a:solidFill>
          <a:ln/>
        </p:spPr>
      </p:sp>
      <p:sp>
        <p:nvSpPr>
          <p:cNvPr id="11" name="Shape 9"/>
          <p:cNvSpPr/>
          <p:nvPr/>
        </p:nvSpPr>
        <p:spPr>
          <a:xfrm>
            <a:off x="7827264" y="2679192"/>
            <a:ext cx="1545336" cy="0"/>
          </a:xfrm>
          <a:prstGeom prst="line">
            <a:avLst/>
          </a:prstGeom>
          <a:noFill/>
          <a:ln w="19050">
            <a:solidFill>
              <a:srgbClr val="1E3A5F"/>
            </a:solidFill>
            <a:prstDash val="solid"/>
          </a:ln>
        </p:spPr>
      </p:sp>
      <p:sp>
        <p:nvSpPr>
          <p:cNvPr id="12" name="Shape 10"/>
          <p:cNvSpPr/>
          <p:nvPr/>
        </p:nvSpPr>
        <p:spPr>
          <a:xfrm>
            <a:off x="9372600" y="2606040"/>
            <a:ext cx="146304" cy="146304"/>
          </a:xfrm>
          <a:prstGeom prst="ellipse">
            <a:avLst/>
          </a:prstGeom>
          <a:solidFill>
            <a:srgbClr val="1E3A5F"/>
          </a:solidFill>
          <a:ln/>
        </p:spPr>
      </p:sp>
      <p:sp>
        <p:nvSpPr>
          <p:cNvPr id="13" name="Shape 11"/>
          <p:cNvSpPr/>
          <p:nvPr/>
        </p:nvSpPr>
        <p:spPr>
          <a:xfrm>
            <a:off x="9518904" y="2679192"/>
            <a:ext cx="1545336" cy="0"/>
          </a:xfrm>
          <a:prstGeom prst="line">
            <a:avLst/>
          </a:prstGeom>
          <a:noFill/>
          <a:ln w="19050">
            <a:solidFill>
              <a:srgbClr val="1E3A5F"/>
            </a:solidFill>
            <a:prstDash val="solid"/>
          </a:ln>
        </p:spPr>
      </p:sp>
      <p:sp>
        <p:nvSpPr>
          <p:cNvPr id="14" name="Shape 12"/>
          <p:cNvSpPr/>
          <p:nvPr/>
        </p:nvSpPr>
        <p:spPr>
          <a:xfrm>
            <a:off x="11064240" y="2606040"/>
            <a:ext cx="146304" cy="146304"/>
          </a:xfrm>
          <a:prstGeom prst="ellipse">
            <a:avLst/>
          </a:prstGeom>
          <a:solidFill>
            <a:srgbClr val="1E3A5F"/>
          </a:solidFill>
          <a:ln/>
        </p:spPr>
      </p:sp>
      <p:sp>
        <p:nvSpPr>
          <p:cNvPr id="15" name="Text 13"/>
          <p:cNvSpPr/>
          <p:nvPr/>
        </p:nvSpPr>
        <p:spPr>
          <a:xfrm>
            <a:off x="822960" y="2971800"/>
            <a:ext cx="10515600" cy="1097280"/>
          </a:xfrm>
          <a:prstGeom prst="rect">
            <a:avLst/>
          </a:prstGeom>
          <a:noFill/>
          <a:ln/>
        </p:spPr>
        <p:txBody>
          <a:bodyPr wrap="square" rtlCol="0" anchor="ctr"/>
          <a:lstStyle/>
          <a:p>
            <a:pPr algn="l" indent="0" marL="0">
              <a:buNone/>
            </a:pPr>
            <a:r>
              <a:rPr lang="en-US" sz="4000" b="1" spc="100" kern="0" dirty="0">
                <a:solidFill>
                  <a:srgbClr val="FFFFFF"/>
                </a:solidFill>
                <a:latin typeface="Georgia" pitchFamily="34" charset="0"/>
                <a:ea typeface="Georgia" pitchFamily="34" charset="-122"/>
                <a:cs typeface="Georgia" pitchFamily="34" charset="-120"/>
              </a:rPr>
              <a:t>THE INFRASTRUCTURE BEHIND INTELLIGENCE</a:t>
            </a:r>
            <a:endParaRPr lang="en-US" sz="4000" dirty="0"/>
          </a:p>
        </p:txBody>
      </p:sp>
      <p:sp>
        <p:nvSpPr>
          <p:cNvPr id="16" name="Text 14"/>
          <p:cNvSpPr/>
          <p:nvPr/>
        </p:nvSpPr>
        <p:spPr>
          <a:xfrm>
            <a:off x="822960" y="4114800"/>
            <a:ext cx="9875520" cy="822960"/>
          </a:xfrm>
          <a:prstGeom prst="rect">
            <a:avLst/>
          </a:prstGeom>
          <a:noFill/>
          <a:ln/>
        </p:spPr>
        <p:txBody>
          <a:bodyPr wrap="square" rtlCol="0" anchor="ctr"/>
          <a:lstStyle/>
          <a:p>
            <a:pPr algn="l" indent="0" marL="0">
              <a:lnSpc>
                <a:spcPct val="110000"/>
              </a:lnSpc>
              <a:buNone/>
            </a:pPr>
            <a:r>
              <a:rPr lang="en-US" sz="1700" dirty="0">
                <a:solidFill>
                  <a:srgbClr val="CBD5E1"/>
                </a:solidFill>
                <a:latin typeface="Calibri" pitchFamily="34" charset="0"/>
                <a:ea typeface="Calibri" pitchFamily="34" charset="-122"/>
                <a:cs typeface="Calibri" pitchFamily="34" charset="-120"/>
              </a:rPr>
              <a:t>A timeline of artificial intelligence, 1943–2026, arguing that every major leap was unlocked by </a:t>
            </a:r>
            <a:pPr algn="l" indent="0" marL="0">
              <a:lnSpc>
                <a:spcPct val="110000"/>
              </a:lnSpc>
              <a:buNone/>
            </a:pPr>
            <a:r>
              <a:rPr lang="en-US" sz="1700" b="1" dirty="0">
                <a:solidFill>
                  <a:srgbClr val="2DD4BF"/>
                </a:solidFill>
                <a:latin typeface="Calibri" pitchFamily="34" charset="0"/>
                <a:ea typeface="Calibri" pitchFamily="34" charset="-122"/>
                <a:cs typeface="Calibri" pitchFamily="34" charset="-120"/>
              </a:rPr>
              <a:t>compute, data, and distributed systems</a:t>
            </a:r>
            <a:pPr algn="l" indent="0" marL="0">
              <a:lnSpc>
                <a:spcPct val="110000"/>
              </a:lnSpc>
              <a:buNone/>
            </a:pPr>
            <a:r>
              <a:rPr lang="en-US" sz="1700" dirty="0">
                <a:solidFill>
                  <a:srgbClr val="CBD5E1"/>
                </a:solidFill>
                <a:latin typeface="Calibri" pitchFamily="34" charset="0"/>
                <a:ea typeface="Calibri" pitchFamily="34" charset="-122"/>
                <a:cs typeface="Calibri" pitchFamily="34" charset="-120"/>
              </a:rPr>
              <a:t> as much as by algorithms.</a:t>
            </a:r>
            <a:endParaRPr lang="en-US" sz="1700" dirty="0"/>
          </a:p>
        </p:txBody>
      </p:sp>
      <p:sp>
        <p:nvSpPr>
          <p:cNvPr id="17" name="Text 15"/>
          <p:cNvSpPr/>
          <p:nvPr/>
        </p:nvSpPr>
        <p:spPr>
          <a:xfrm>
            <a:off x="822960" y="5943600"/>
            <a:ext cx="10515600" cy="365760"/>
          </a:xfrm>
          <a:prstGeom prst="rect">
            <a:avLst/>
          </a:prstGeom>
          <a:noFill/>
          <a:ln/>
        </p:spPr>
        <p:txBody>
          <a:bodyPr wrap="square" rtlCol="0" anchor="ctr"/>
          <a:lstStyle/>
          <a:p>
            <a:pPr algn="l" indent="0" marL="0">
              <a:buNone/>
            </a:pPr>
            <a:r>
              <a:rPr lang="en-US" sz="1300" dirty="0">
                <a:solidFill>
                  <a:srgbClr val="7C8CA1"/>
                </a:solidFill>
                <a:latin typeface="Calibri" pitchFamily="34" charset="0"/>
                <a:ea typeface="Calibri" pitchFamily="34" charset="-122"/>
                <a:cs typeface="Calibri" pitchFamily="34" charset="-120"/>
              </a:rPr>
              <a:t>Manas Maheshwari   •   AIML-500: Machine Learning Fundamentals   •   Workshop 1</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548640" y="411480"/>
            <a:ext cx="11064240" cy="640080"/>
          </a:xfrm>
          <a:prstGeom prst="rect">
            <a:avLst/>
          </a:prstGeom>
          <a:noFill/>
          <a:ln/>
        </p:spPr>
        <p:txBody>
          <a:bodyPr wrap="square" rtlCol="0" anchor="ctr"/>
          <a:lstStyle/>
          <a:p>
            <a:pPr indent="0" marL="0">
              <a:buNone/>
            </a:pPr>
            <a:r>
              <a:rPr lang="en-US" sz="3000" b="1" dirty="0">
                <a:solidFill>
                  <a:srgbClr val="0F1B2D"/>
                </a:solidFill>
                <a:latin typeface="Georgia" pitchFamily="34" charset="0"/>
                <a:ea typeface="Georgia" pitchFamily="34" charset="-122"/>
                <a:cs typeface="Georgia" pitchFamily="34" charset="-120"/>
              </a:rPr>
              <a:t>Reading history through infrastructure</a:t>
            </a:r>
            <a:endParaRPr lang="en-US" sz="3000" dirty="0"/>
          </a:p>
        </p:txBody>
      </p:sp>
      <p:sp>
        <p:nvSpPr>
          <p:cNvPr id="3" name="Text 1"/>
          <p:cNvSpPr/>
          <p:nvPr/>
        </p:nvSpPr>
        <p:spPr>
          <a:xfrm>
            <a:off x="548640" y="1143000"/>
            <a:ext cx="11064240" cy="640080"/>
          </a:xfrm>
          <a:prstGeom prst="rect">
            <a:avLst/>
          </a:prstGeom>
          <a:noFill/>
          <a:ln/>
        </p:spPr>
        <p:txBody>
          <a:bodyPr wrap="square" rtlCol="0" anchor="ctr"/>
          <a:lstStyle/>
          <a:p>
            <a:pPr indent="0" marL="0">
              <a:lnSpc>
                <a:spcPct val="110000"/>
              </a:lnSpc>
              <a:buNone/>
            </a:pPr>
            <a:r>
              <a:rPr lang="en-US" sz="1500" dirty="0">
                <a:solidFill>
                  <a:srgbClr val="5B6B7F"/>
                </a:solidFill>
                <a:latin typeface="Calibri" pitchFamily="34" charset="0"/>
                <a:ea typeface="Calibri" pitchFamily="34" charset="-122"/>
                <a:cs typeface="Calibri" pitchFamily="34" charset="-120"/>
              </a:rPr>
              <a:t>The same algorithmic ideas failed for decades, then suddenly worked. What changed was rarely the math. It was the substrate underneath it. Three forces gate every breakthrough on this timeline:</a:t>
            </a:r>
            <a:endParaRPr lang="en-US" sz="1500" dirty="0"/>
          </a:p>
        </p:txBody>
      </p:sp>
      <p:sp>
        <p:nvSpPr>
          <p:cNvPr id="4" name="Shape 2"/>
          <p:cNvSpPr/>
          <p:nvPr/>
        </p:nvSpPr>
        <p:spPr>
          <a:xfrm>
            <a:off x="548640" y="2103120"/>
            <a:ext cx="3611880" cy="3200400"/>
          </a:xfrm>
          <a:prstGeom prst="roundRect">
            <a:avLst>
              <a:gd name="adj" fmla="val 2857"/>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5" name="Shape 3"/>
          <p:cNvSpPr/>
          <p:nvPr/>
        </p:nvSpPr>
        <p:spPr>
          <a:xfrm>
            <a:off x="868680" y="2395728"/>
            <a:ext cx="777240" cy="777240"/>
          </a:xfrm>
          <a:prstGeom prst="ellipse">
            <a:avLst/>
          </a:prstGeom>
          <a:solidFill>
            <a:srgbClr val="E6FBF7"/>
          </a:solidFill>
          <a:ln/>
        </p:spPr>
      </p:sp>
      <p:pic>
        <p:nvPicPr>
          <p:cNvPr id="6" name="Image 0" descr="preencoded.png">    </p:cNvPr>
          <p:cNvPicPr>
            <a:picLocks noChangeAspect="1"/>
          </p:cNvPicPr>
          <p:nvPr/>
        </p:nvPicPr>
        <p:blipFill>
          <a:blip r:embed="rId1"/>
          <a:stretch>
            <a:fillRect/>
          </a:stretch>
        </p:blipFill>
        <p:spPr>
          <a:xfrm>
            <a:off x="1051560" y="2578608"/>
            <a:ext cx="411480" cy="411480"/>
          </a:xfrm>
          <a:prstGeom prst="rect">
            <a:avLst/>
          </a:prstGeom>
        </p:spPr>
      </p:pic>
      <p:sp>
        <p:nvSpPr>
          <p:cNvPr id="7" name="Text 4"/>
          <p:cNvSpPr/>
          <p:nvPr/>
        </p:nvSpPr>
        <p:spPr>
          <a:xfrm>
            <a:off x="868680" y="3291840"/>
            <a:ext cx="2971800" cy="685800"/>
          </a:xfrm>
          <a:prstGeom prst="rect">
            <a:avLst/>
          </a:prstGeom>
          <a:noFill/>
          <a:ln/>
        </p:spPr>
        <p:txBody>
          <a:bodyPr wrap="square" rtlCol="0" anchor="t"/>
          <a:lstStyle/>
          <a:p>
            <a:pPr indent="0" marL="0">
              <a:buNone/>
            </a:pPr>
            <a:r>
              <a:rPr lang="en-US" sz="2000" b="1" dirty="0">
                <a:solidFill>
                  <a:srgbClr val="0F1B2D"/>
                </a:solidFill>
                <a:latin typeface="Georgia" pitchFamily="34" charset="0"/>
                <a:ea typeface="Georgia" pitchFamily="34" charset="-122"/>
                <a:cs typeface="Georgia" pitchFamily="34" charset="-120"/>
              </a:rPr>
              <a:t>Compute</a:t>
            </a:r>
            <a:endParaRPr lang="en-US" sz="2000" dirty="0"/>
          </a:p>
        </p:txBody>
      </p:sp>
      <p:sp>
        <p:nvSpPr>
          <p:cNvPr id="8" name="Text 5"/>
          <p:cNvSpPr/>
          <p:nvPr/>
        </p:nvSpPr>
        <p:spPr>
          <a:xfrm>
            <a:off x="868680" y="3977640"/>
            <a:ext cx="2971800" cy="1188720"/>
          </a:xfrm>
          <a:prstGeom prst="rect">
            <a:avLst/>
          </a:prstGeom>
          <a:noFill/>
          <a:ln/>
        </p:spPr>
        <p:txBody>
          <a:bodyPr wrap="square" rtlCol="0" anchor="t"/>
          <a:lstStyle/>
          <a:p>
            <a:pPr indent="0" marL="0">
              <a:lnSpc>
                <a:spcPct val="108000"/>
              </a:lnSpc>
              <a:buNone/>
            </a:pPr>
            <a:r>
              <a:rPr lang="en-US" sz="1250" dirty="0">
                <a:solidFill>
                  <a:srgbClr val="5B6B7F"/>
                </a:solidFill>
                <a:latin typeface="Calibri" pitchFamily="34" charset="0"/>
                <a:ea typeface="Calibri" pitchFamily="34" charset="-122"/>
                <a:cs typeface="Calibri" pitchFamily="34" charset="-120"/>
              </a:rPr>
              <a:t>Neural nets from the 1960s were mathematically sound but unrunnable. GPUs made the same math tractable, and AlexNet (2012) trained on two consumer graphics cards.</a:t>
            </a:r>
            <a:endParaRPr lang="en-US" sz="1250" dirty="0"/>
          </a:p>
        </p:txBody>
      </p:sp>
      <p:sp>
        <p:nvSpPr>
          <p:cNvPr id="9" name="Shape 6"/>
          <p:cNvSpPr/>
          <p:nvPr/>
        </p:nvSpPr>
        <p:spPr>
          <a:xfrm>
            <a:off x="4416552" y="2103120"/>
            <a:ext cx="3611880" cy="3200400"/>
          </a:xfrm>
          <a:prstGeom prst="roundRect">
            <a:avLst>
              <a:gd name="adj" fmla="val 2857"/>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10" name="Shape 7"/>
          <p:cNvSpPr/>
          <p:nvPr/>
        </p:nvSpPr>
        <p:spPr>
          <a:xfrm>
            <a:off x="4736592" y="2395728"/>
            <a:ext cx="777240" cy="777240"/>
          </a:xfrm>
          <a:prstGeom prst="ellipse">
            <a:avLst/>
          </a:prstGeom>
          <a:solidFill>
            <a:srgbClr val="E6FBF7"/>
          </a:solidFill>
          <a:ln/>
        </p:spPr>
      </p:sp>
      <p:pic>
        <p:nvPicPr>
          <p:cNvPr id="11" name="Image 1" descr="preencoded.png">    </p:cNvPr>
          <p:cNvPicPr>
            <a:picLocks noChangeAspect="1"/>
          </p:cNvPicPr>
          <p:nvPr/>
        </p:nvPicPr>
        <p:blipFill>
          <a:blip r:embed="rId2"/>
          <a:stretch>
            <a:fillRect/>
          </a:stretch>
        </p:blipFill>
        <p:spPr>
          <a:xfrm>
            <a:off x="4919472" y="2578608"/>
            <a:ext cx="411480" cy="411480"/>
          </a:xfrm>
          <a:prstGeom prst="rect">
            <a:avLst/>
          </a:prstGeom>
        </p:spPr>
      </p:pic>
      <p:sp>
        <p:nvSpPr>
          <p:cNvPr id="12" name="Text 8"/>
          <p:cNvSpPr/>
          <p:nvPr/>
        </p:nvSpPr>
        <p:spPr>
          <a:xfrm>
            <a:off x="4736592" y="3291840"/>
            <a:ext cx="2971800" cy="685800"/>
          </a:xfrm>
          <a:prstGeom prst="rect">
            <a:avLst/>
          </a:prstGeom>
          <a:noFill/>
          <a:ln/>
        </p:spPr>
        <p:txBody>
          <a:bodyPr wrap="square" rtlCol="0" anchor="t"/>
          <a:lstStyle/>
          <a:p>
            <a:pPr indent="0" marL="0">
              <a:buNone/>
            </a:pPr>
            <a:r>
              <a:rPr lang="en-US" sz="2000" b="1" dirty="0">
                <a:solidFill>
                  <a:srgbClr val="0F1B2D"/>
                </a:solidFill>
                <a:latin typeface="Georgia" pitchFamily="34" charset="0"/>
                <a:ea typeface="Georgia" pitchFamily="34" charset="-122"/>
                <a:cs typeface="Georgia" pitchFamily="34" charset="-120"/>
              </a:rPr>
              <a:t>Data</a:t>
            </a:r>
            <a:endParaRPr lang="en-US" sz="2000" dirty="0"/>
          </a:p>
        </p:txBody>
      </p:sp>
      <p:sp>
        <p:nvSpPr>
          <p:cNvPr id="13" name="Text 9"/>
          <p:cNvSpPr/>
          <p:nvPr/>
        </p:nvSpPr>
        <p:spPr>
          <a:xfrm>
            <a:off x="4736592" y="3977640"/>
            <a:ext cx="2971800" cy="1188720"/>
          </a:xfrm>
          <a:prstGeom prst="rect">
            <a:avLst/>
          </a:prstGeom>
          <a:noFill/>
          <a:ln/>
        </p:spPr>
        <p:txBody>
          <a:bodyPr wrap="square" rtlCol="0" anchor="t"/>
          <a:lstStyle/>
          <a:p>
            <a:pPr indent="0" marL="0">
              <a:lnSpc>
                <a:spcPct val="108000"/>
              </a:lnSpc>
              <a:buNone/>
            </a:pPr>
            <a:r>
              <a:rPr lang="en-US" sz="1250" dirty="0">
                <a:solidFill>
                  <a:srgbClr val="5B6B7F"/>
                </a:solidFill>
                <a:latin typeface="Calibri" pitchFamily="34" charset="0"/>
                <a:ea typeface="Calibri" pitchFamily="34" charset="-122"/>
                <a:cs typeface="Calibri" pitchFamily="34" charset="-120"/>
              </a:rPr>
              <a:t>Learning systems are only as good as the examples they see. Digitization and the web turned scarce, hand-labeled sets into the massive corpora that modern models require.</a:t>
            </a:r>
            <a:endParaRPr lang="en-US" sz="1250" dirty="0"/>
          </a:p>
        </p:txBody>
      </p:sp>
      <p:sp>
        <p:nvSpPr>
          <p:cNvPr id="14" name="Shape 10"/>
          <p:cNvSpPr/>
          <p:nvPr/>
        </p:nvSpPr>
        <p:spPr>
          <a:xfrm>
            <a:off x="8284464" y="2103120"/>
            <a:ext cx="3611880" cy="3200400"/>
          </a:xfrm>
          <a:prstGeom prst="roundRect">
            <a:avLst>
              <a:gd name="adj" fmla="val 2857"/>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15" name="Shape 11"/>
          <p:cNvSpPr/>
          <p:nvPr/>
        </p:nvSpPr>
        <p:spPr>
          <a:xfrm>
            <a:off x="8604504" y="2395728"/>
            <a:ext cx="777240" cy="777240"/>
          </a:xfrm>
          <a:prstGeom prst="ellipse">
            <a:avLst/>
          </a:prstGeom>
          <a:solidFill>
            <a:srgbClr val="E6FBF7"/>
          </a:solidFill>
          <a:ln/>
        </p:spPr>
      </p:sp>
      <p:pic>
        <p:nvPicPr>
          <p:cNvPr id="16" name="Image 2" descr="preencoded.png">    </p:cNvPr>
          <p:cNvPicPr>
            <a:picLocks noChangeAspect="1"/>
          </p:cNvPicPr>
          <p:nvPr/>
        </p:nvPicPr>
        <p:blipFill>
          <a:blip r:embed="rId3"/>
          <a:stretch>
            <a:fillRect/>
          </a:stretch>
        </p:blipFill>
        <p:spPr>
          <a:xfrm>
            <a:off x="8787384" y="2578608"/>
            <a:ext cx="411480" cy="411480"/>
          </a:xfrm>
          <a:prstGeom prst="rect">
            <a:avLst/>
          </a:prstGeom>
        </p:spPr>
      </p:pic>
      <p:sp>
        <p:nvSpPr>
          <p:cNvPr id="17" name="Text 12"/>
          <p:cNvSpPr/>
          <p:nvPr/>
        </p:nvSpPr>
        <p:spPr>
          <a:xfrm>
            <a:off x="8604504" y="3291840"/>
            <a:ext cx="2971800" cy="685800"/>
          </a:xfrm>
          <a:prstGeom prst="rect">
            <a:avLst/>
          </a:prstGeom>
          <a:noFill/>
          <a:ln/>
        </p:spPr>
        <p:txBody>
          <a:bodyPr wrap="square" rtlCol="0" anchor="t"/>
          <a:lstStyle/>
          <a:p>
            <a:pPr indent="0" marL="0">
              <a:buNone/>
            </a:pPr>
            <a:r>
              <a:rPr lang="en-US" sz="2000" b="1" dirty="0">
                <a:solidFill>
                  <a:srgbClr val="0F1B2D"/>
                </a:solidFill>
                <a:latin typeface="Georgia" pitchFamily="34" charset="0"/>
                <a:ea typeface="Georgia" pitchFamily="34" charset="-122"/>
                <a:cs typeface="Georgia" pitchFamily="34" charset="-120"/>
              </a:rPr>
              <a:t>Distributed systems</a:t>
            </a:r>
            <a:endParaRPr lang="en-US" sz="2000" dirty="0"/>
          </a:p>
        </p:txBody>
      </p:sp>
      <p:sp>
        <p:nvSpPr>
          <p:cNvPr id="18" name="Text 13"/>
          <p:cNvSpPr/>
          <p:nvPr/>
        </p:nvSpPr>
        <p:spPr>
          <a:xfrm>
            <a:off x="8604504" y="3977640"/>
            <a:ext cx="2971800" cy="1188720"/>
          </a:xfrm>
          <a:prstGeom prst="rect">
            <a:avLst/>
          </a:prstGeom>
          <a:noFill/>
          <a:ln/>
        </p:spPr>
        <p:txBody>
          <a:bodyPr wrap="square" rtlCol="0" anchor="t"/>
          <a:lstStyle/>
          <a:p>
            <a:pPr indent="0" marL="0">
              <a:lnSpc>
                <a:spcPct val="108000"/>
              </a:lnSpc>
              <a:buNone/>
            </a:pPr>
            <a:r>
              <a:rPr lang="en-US" sz="1250" dirty="0">
                <a:solidFill>
                  <a:srgbClr val="5B6B7F"/>
                </a:solidFill>
                <a:latin typeface="Calibri" pitchFamily="34" charset="0"/>
                <a:ea typeface="Calibri" pitchFamily="34" charset="-122"/>
                <a:cs typeface="Calibri" pitchFamily="34" charset="-120"/>
              </a:rPr>
              <a:t>Frontier models are trained across thousands of coordinated machines. Cloud and distributed infrastructure turned 'train a huge model' from impossible into a budgeting decision.</a:t>
            </a:r>
            <a:endParaRPr lang="en-US" sz="1250" dirty="0"/>
          </a:p>
        </p:txBody>
      </p:sp>
      <p:sp>
        <p:nvSpPr>
          <p:cNvPr id="19" name="Text 14"/>
          <p:cNvSpPr/>
          <p:nvPr/>
        </p:nvSpPr>
        <p:spPr>
          <a:xfrm>
            <a:off x="548640" y="5532120"/>
            <a:ext cx="11064240" cy="548640"/>
          </a:xfrm>
          <a:prstGeom prst="rect">
            <a:avLst/>
          </a:prstGeom>
          <a:noFill/>
          <a:ln/>
        </p:spPr>
        <p:txBody>
          <a:bodyPr wrap="square" rtlCol="0" anchor="ctr"/>
          <a:lstStyle/>
          <a:p>
            <a:pPr indent="0" marL="0">
              <a:buNone/>
            </a:pPr>
            <a:r>
              <a:rPr lang="en-US" sz="1400" i="1" dirty="0">
                <a:solidFill>
                  <a:srgbClr val="0F766E"/>
                </a:solidFill>
                <a:latin typeface="Calibri" pitchFamily="34" charset="0"/>
                <a:ea typeface="Calibri" pitchFamily="34" charset="-122"/>
                <a:cs typeface="Calibri" pitchFamily="34" charset="-120"/>
              </a:rPr>
              <a:t>Watch these three forces recur: when progress stalls (the AI winters), one of them is missing. When it explodes, they align.</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548640" y="365760"/>
            <a:ext cx="10972800" cy="320040"/>
          </a:xfrm>
          <a:prstGeom prst="rect">
            <a:avLst/>
          </a:prstGeom>
          <a:noFill/>
          <a:ln/>
        </p:spPr>
        <p:txBody>
          <a:bodyPr wrap="square" rtlCol="0" anchor="ctr"/>
          <a:lstStyle/>
          <a:p>
            <a:pPr indent="0" marL="0">
              <a:buNone/>
            </a:pPr>
            <a:r>
              <a:rPr lang="en-US" sz="1300" b="1" spc="200" kern="0" dirty="0">
                <a:solidFill>
                  <a:srgbClr val="0F766E"/>
                </a:solidFill>
                <a:latin typeface="Calibri" pitchFamily="34" charset="0"/>
                <a:ea typeface="Calibri" pitchFamily="34" charset="-122"/>
                <a:cs typeface="Calibri" pitchFamily="34" charset="-120"/>
              </a:rPr>
              <a:t>ERA 1  ·  1943–1973</a:t>
            </a:r>
            <a:endParaRPr lang="en-US" sz="1300" dirty="0"/>
          </a:p>
        </p:txBody>
      </p:sp>
      <p:sp>
        <p:nvSpPr>
          <p:cNvPr id="3" name="Text 1"/>
          <p:cNvSpPr/>
          <p:nvPr/>
        </p:nvSpPr>
        <p:spPr>
          <a:xfrm>
            <a:off x="548640" y="658368"/>
            <a:ext cx="10972800" cy="548640"/>
          </a:xfrm>
          <a:prstGeom prst="rect">
            <a:avLst/>
          </a:prstGeom>
          <a:noFill/>
          <a:ln/>
        </p:spPr>
        <p:txBody>
          <a:bodyPr wrap="square" rtlCol="0" anchor="ctr"/>
          <a:lstStyle/>
          <a:p>
            <a:pPr indent="0" marL="0">
              <a:buNone/>
            </a:pPr>
            <a:r>
              <a:rPr lang="en-US" sz="2800" b="1" dirty="0">
                <a:solidFill>
                  <a:srgbClr val="0F1B2D"/>
                </a:solidFill>
                <a:latin typeface="Georgia" pitchFamily="34" charset="0"/>
                <a:ea typeface="Georgia" pitchFamily="34" charset="-122"/>
                <a:cs typeface="Georgia" pitchFamily="34" charset="-120"/>
              </a:rPr>
              <a:t>Foundations: the ideas arrive early</a:t>
            </a:r>
            <a:endParaRPr lang="en-US" sz="2800" dirty="0"/>
          </a:p>
        </p:txBody>
      </p:sp>
      <p:sp>
        <p:nvSpPr>
          <p:cNvPr id="4" name="Text 2"/>
          <p:cNvSpPr/>
          <p:nvPr/>
        </p:nvSpPr>
        <p:spPr>
          <a:xfrm>
            <a:off x="548640" y="1243584"/>
            <a:ext cx="11064240" cy="457200"/>
          </a:xfrm>
          <a:prstGeom prst="rect">
            <a:avLst/>
          </a:prstGeom>
          <a:noFill/>
          <a:ln/>
        </p:spPr>
        <p:txBody>
          <a:bodyPr wrap="square" rtlCol="0" anchor="ctr"/>
          <a:lstStyle/>
          <a:p>
            <a:pPr indent="0" marL="0">
              <a:buNone/>
            </a:pPr>
            <a:r>
              <a:rPr lang="en-US" sz="1400" i="1" dirty="0">
                <a:solidFill>
                  <a:srgbClr val="5B6B7F"/>
                </a:solidFill>
                <a:latin typeface="Calibri" pitchFamily="34" charset="0"/>
                <a:ea typeface="Calibri" pitchFamily="34" charset="-122"/>
                <a:cs typeface="Calibri" pitchFamily="34" charset="-120"/>
              </a:rPr>
              <a:t>The core concepts are invented, but the hardware to run them is decades away.</a:t>
            </a:r>
            <a:endParaRPr lang="en-US" sz="1400" dirty="0"/>
          </a:p>
        </p:txBody>
      </p:sp>
      <p:sp>
        <p:nvSpPr>
          <p:cNvPr id="5" name="Shape 3"/>
          <p:cNvSpPr/>
          <p:nvPr/>
        </p:nvSpPr>
        <p:spPr>
          <a:xfrm>
            <a:off x="548640" y="178308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6" name="Shape 4"/>
          <p:cNvSpPr/>
          <p:nvPr/>
        </p:nvSpPr>
        <p:spPr>
          <a:xfrm>
            <a:off x="804672" y="2039112"/>
            <a:ext cx="640080" cy="640080"/>
          </a:xfrm>
          <a:prstGeom prst="ellipse">
            <a:avLst/>
          </a:prstGeom>
          <a:solidFill>
            <a:srgbClr val="E6FBF7"/>
          </a:solidFill>
          <a:ln/>
        </p:spPr>
      </p:sp>
      <p:pic>
        <p:nvPicPr>
          <p:cNvPr id="7" name="Image 0" descr="preencoded.png">    </p:cNvPr>
          <p:cNvPicPr>
            <a:picLocks noChangeAspect="1"/>
          </p:cNvPicPr>
          <p:nvPr/>
        </p:nvPicPr>
        <p:blipFill>
          <a:blip r:embed="rId1"/>
          <a:stretch>
            <a:fillRect/>
          </a:stretch>
        </p:blipFill>
        <p:spPr>
          <a:xfrm>
            <a:off x="950976" y="2185416"/>
            <a:ext cx="347472" cy="347472"/>
          </a:xfrm>
          <a:prstGeom prst="rect">
            <a:avLst/>
          </a:prstGeom>
        </p:spPr>
      </p:pic>
      <p:sp>
        <p:nvSpPr>
          <p:cNvPr id="8" name="Text 5"/>
          <p:cNvSpPr/>
          <p:nvPr/>
        </p:nvSpPr>
        <p:spPr>
          <a:xfrm>
            <a:off x="1600200" y="2039112"/>
            <a:ext cx="4160520" cy="320040"/>
          </a:xfrm>
          <a:prstGeom prst="rect">
            <a:avLst/>
          </a:prstGeom>
          <a:noFill/>
          <a:ln/>
        </p:spPr>
        <p:txBody>
          <a:bodyPr wrap="square" rtlCol="0" anchor="ctr"/>
          <a:lstStyle/>
          <a:p>
            <a:pPr indent="0" marL="0">
              <a:buNone/>
            </a:pPr>
            <a:r>
              <a:rPr lang="en-US" sz="1300" b="1" dirty="0">
                <a:solidFill>
                  <a:srgbClr val="0F766E"/>
                </a:solidFill>
                <a:latin typeface="Calibri" pitchFamily="34" charset="0"/>
                <a:ea typeface="Calibri" pitchFamily="34" charset="-122"/>
                <a:cs typeface="Calibri" pitchFamily="34" charset="-120"/>
              </a:rPr>
              <a:t>1943 · McCulloch &amp; Pitts</a:t>
            </a:r>
            <a:endParaRPr lang="en-US" sz="1300" dirty="0"/>
          </a:p>
        </p:txBody>
      </p:sp>
      <p:sp>
        <p:nvSpPr>
          <p:cNvPr id="9" name="Text 6"/>
          <p:cNvSpPr/>
          <p:nvPr/>
        </p:nvSpPr>
        <p:spPr>
          <a:xfrm>
            <a:off x="1600200" y="231343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The artificial neuron</a:t>
            </a:r>
            <a:endParaRPr lang="en-US" sz="1550" dirty="0"/>
          </a:p>
        </p:txBody>
      </p:sp>
      <p:sp>
        <p:nvSpPr>
          <p:cNvPr id="10" name="Text 7"/>
          <p:cNvSpPr/>
          <p:nvPr/>
        </p:nvSpPr>
        <p:spPr>
          <a:xfrm>
            <a:off x="804672" y="280720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A mathematical model showing networks of simple units can compute logic. The conceptual seed of every neural network, sitting idle for lack of machines to run it.</a:t>
            </a:r>
            <a:endParaRPr lang="en-US" sz="1150" dirty="0"/>
          </a:p>
        </p:txBody>
      </p:sp>
      <p:sp>
        <p:nvSpPr>
          <p:cNvPr id="11" name="Shape 8"/>
          <p:cNvSpPr/>
          <p:nvPr/>
        </p:nvSpPr>
        <p:spPr>
          <a:xfrm>
            <a:off x="6172200" y="178308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12" name="Shape 9"/>
          <p:cNvSpPr/>
          <p:nvPr/>
        </p:nvSpPr>
        <p:spPr>
          <a:xfrm>
            <a:off x="6428232" y="2039112"/>
            <a:ext cx="640080" cy="640080"/>
          </a:xfrm>
          <a:prstGeom prst="ellipse">
            <a:avLst/>
          </a:prstGeom>
          <a:solidFill>
            <a:srgbClr val="E6FBF7"/>
          </a:solidFill>
          <a:ln/>
        </p:spPr>
      </p:sp>
      <p:pic>
        <p:nvPicPr>
          <p:cNvPr id="13" name="Image 1" descr="preencoded.png">    </p:cNvPr>
          <p:cNvPicPr>
            <a:picLocks noChangeAspect="1"/>
          </p:cNvPicPr>
          <p:nvPr/>
        </p:nvPicPr>
        <p:blipFill>
          <a:blip r:embed="rId2"/>
          <a:stretch>
            <a:fillRect/>
          </a:stretch>
        </p:blipFill>
        <p:spPr>
          <a:xfrm>
            <a:off x="6574536" y="2185416"/>
            <a:ext cx="347472" cy="347472"/>
          </a:xfrm>
          <a:prstGeom prst="rect">
            <a:avLst/>
          </a:prstGeom>
        </p:spPr>
      </p:pic>
      <p:sp>
        <p:nvSpPr>
          <p:cNvPr id="14" name="Text 10"/>
          <p:cNvSpPr/>
          <p:nvPr/>
        </p:nvSpPr>
        <p:spPr>
          <a:xfrm>
            <a:off x="7223760" y="2039112"/>
            <a:ext cx="4160520" cy="320040"/>
          </a:xfrm>
          <a:prstGeom prst="rect">
            <a:avLst/>
          </a:prstGeom>
          <a:noFill/>
          <a:ln/>
        </p:spPr>
        <p:txBody>
          <a:bodyPr wrap="square" rtlCol="0" anchor="ctr"/>
          <a:lstStyle/>
          <a:p>
            <a:pPr indent="0" marL="0">
              <a:buNone/>
            </a:pPr>
            <a:r>
              <a:rPr lang="en-US" sz="1300" b="1" dirty="0">
                <a:solidFill>
                  <a:srgbClr val="0F766E"/>
                </a:solidFill>
                <a:latin typeface="Calibri" pitchFamily="34" charset="0"/>
                <a:ea typeface="Calibri" pitchFamily="34" charset="-122"/>
                <a:cs typeface="Calibri" pitchFamily="34" charset="-120"/>
              </a:rPr>
              <a:t>1950 · Turing</a:t>
            </a:r>
            <a:endParaRPr lang="en-US" sz="1300" dirty="0"/>
          </a:p>
        </p:txBody>
      </p:sp>
      <p:sp>
        <p:nvSpPr>
          <p:cNvPr id="15" name="Text 11"/>
          <p:cNvSpPr/>
          <p:nvPr/>
        </p:nvSpPr>
        <p:spPr>
          <a:xfrm>
            <a:off x="7223760" y="231343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“Can machines think?”</a:t>
            </a:r>
            <a:endParaRPr lang="en-US" sz="1550" dirty="0"/>
          </a:p>
        </p:txBody>
      </p:sp>
      <p:sp>
        <p:nvSpPr>
          <p:cNvPr id="16" name="Text 12"/>
          <p:cNvSpPr/>
          <p:nvPr/>
        </p:nvSpPr>
        <p:spPr>
          <a:xfrm>
            <a:off x="6428232" y="280720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Turing proposes the Imitation Game (Turing Test) as a behavioral benchmark for intelligence. Note: Turing framed the test; McCarthy later named the field.</a:t>
            </a:r>
            <a:endParaRPr lang="en-US" sz="1150" dirty="0"/>
          </a:p>
        </p:txBody>
      </p:sp>
      <p:sp>
        <p:nvSpPr>
          <p:cNvPr id="17" name="Shape 13"/>
          <p:cNvSpPr/>
          <p:nvPr/>
        </p:nvSpPr>
        <p:spPr>
          <a:xfrm>
            <a:off x="548640" y="352044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18" name="Shape 14"/>
          <p:cNvSpPr/>
          <p:nvPr/>
        </p:nvSpPr>
        <p:spPr>
          <a:xfrm>
            <a:off x="804672" y="3776472"/>
            <a:ext cx="640080" cy="640080"/>
          </a:xfrm>
          <a:prstGeom prst="ellipse">
            <a:avLst/>
          </a:prstGeom>
          <a:solidFill>
            <a:srgbClr val="E6FBF7"/>
          </a:solidFill>
          <a:ln/>
        </p:spPr>
      </p:sp>
      <p:pic>
        <p:nvPicPr>
          <p:cNvPr id="19" name="Image 2" descr="preencoded.png">    </p:cNvPr>
          <p:cNvPicPr>
            <a:picLocks noChangeAspect="1"/>
          </p:cNvPicPr>
          <p:nvPr/>
        </p:nvPicPr>
        <p:blipFill>
          <a:blip r:embed="rId3"/>
          <a:stretch>
            <a:fillRect/>
          </a:stretch>
        </p:blipFill>
        <p:spPr>
          <a:xfrm>
            <a:off x="950976" y="3922776"/>
            <a:ext cx="347472" cy="347472"/>
          </a:xfrm>
          <a:prstGeom prst="rect">
            <a:avLst/>
          </a:prstGeom>
        </p:spPr>
      </p:pic>
      <p:sp>
        <p:nvSpPr>
          <p:cNvPr id="20" name="Text 15"/>
          <p:cNvSpPr/>
          <p:nvPr/>
        </p:nvSpPr>
        <p:spPr>
          <a:xfrm>
            <a:off x="1600200" y="3776472"/>
            <a:ext cx="4160520" cy="320040"/>
          </a:xfrm>
          <a:prstGeom prst="rect">
            <a:avLst/>
          </a:prstGeom>
          <a:noFill/>
          <a:ln/>
        </p:spPr>
        <p:txBody>
          <a:bodyPr wrap="square" rtlCol="0" anchor="ctr"/>
          <a:lstStyle/>
          <a:p>
            <a:pPr indent="0" marL="0">
              <a:buNone/>
            </a:pPr>
            <a:r>
              <a:rPr lang="en-US" sz="1300" b="1" dirty="0">
                <a:solidFill>
                  <a:srgbClr val="0F766E"/>
                </a:solidFill>
                <a:latin typeface="Calibri" pitchFamily="34" charset="0"/>
                <a:ea typeface="Calibri" pitchFamily="34" charset="-122"/>
                <a:cs typeface="Calibri" pitchFamily="34" charset="-120"/>
              </a:rPr>
              <a:t>1956 · Dartmouth</a:t>
            </a:r>
            <a:endParaRPr lang="en-US" sz="1300" dirty="0"/>
          </a:p>
        </p:txBody>
      </p:sp>
      <p:sp>
        <p:nvSpPr>
          <p:cNvPr id="21" name="Text 16"/>
          <p:cNvSpPr/>
          <p:nvPr/>
        </p:nvSpPr>
        <p:spPr>
          <a:xfrm>
            <a:off x="1600200" y="405079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The field is named</a:t>
            </a:r>
            <a:endParaRPr lang="en-US" sz="1550" dirty="0"/>
          </a:p>
        </p:txBody>
      </p:sp>
      <p:sp>
        <p:nvSpPr>
          <p:cNvPr id="22" name="Text 17"/>
          <p:cNvSpPr/>
          <p:nvPr/>
        </p:nvSpPr>
        <p:spPr>
          <a:xfrm>
            <a:off x="804672" y="454456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McCarthy, Minsky, Shannon, and Rochester coin “artificial intelligence” and launch it as a discipline. Optimism runs far ahead of the available compute.</a:t>
            </a:r>
            <a:endParaRPr lang="en-US" sz="1150" dirty="0"/>
          </a:p>
        </p:txBody>
      </p:sp>
      <p:sp>
        <p:nvSpPr>
          <p:cNvPr id="23" name="Shape 18"/>
          <p:cNvSpPr/>
          <p:nvPr/>
        </p:nvSpPr>
        <p:spPr>
          <a:xfrm>
            <a:off x="6172200" y="352044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24" name="Shape 19"/>
          <p:cNvSpPr/>
          <p:nvPr/>
        </p:nvSpPr>
        <p:spPr>
          <a:xfrm>
            <a:off x="6428232" y="3776472"/>
            <a:ext cx="640080" cy="640080"/>
          </a:xfrm>
          <a:prstGeom prst="ellipse">
            <a:avLst/>
          </a:prstGeom>
          <a:solidFill>
            <a:srgbClr val="E6FBF7"/>
          </a:solidFill>
          <a:ln/>
        </p:spPr>
      </p:sp>
      <p:pic>
        <p:nvPicPr>
          <p:cNvPr id="25" name="Image 3" descr="preencoded.png">    </p:cNvPr>
          <p:cNvPicPr>
            <a:picLocks noChangeAspect="1"/>
          </p:cNvPicPr>
          <p:nvPr/>
        </p:nvPicPr>
        <p:blipFill>
          <a:blip r:embed="rId4"/>
          <a:stretch>
            <a:fillRect/>
          </a:stretch>
        </p:blipFill>
        <p:spPr>
          <a:xfrm>
            <a:off x="6574536" y="3922776"/>
            <a:ext cx="347472" cy="347472"/>
          </a:xfrm>
          <a:prstGeom prst="rect">
            <a:avLst/>
          </a:prstGeom>
        </p:spPr>
      </p:pic>
      <p:sp>
        <p:nvSpPr>
          <p:cNvPr id="26" name="Text 20"/>
          <p:cNvSpPr/>
          <p:nvPr/>
        </p:nvSpPr>
        <p:spPr>
          <a:xfrm>
            <a:off x="7223760" y="3776472"/>
            <a:ext cx="4160520" cy="320040"/>
          </a:xfrm>
          <a:prstGeom prst="rect">
            <a:avLst/>
          </a:prstGeom>
          <a:noFill/>
          <a:ln/>
        </p:spPr>
        <p:txBody>
          <a:bodyPr wrap="square" rtlCol="0" anchor="ctr"/>
          <a:lstStyle/>
          <a:p>
            <a:pPr indent="0" marL="0">
              <a:buNone/>
            </a:pPr>
            <a:r>
              <a:rPr lang="en-US" sz="1300" b="1" dirty="0">
                <a:solidFill>
                  <a:srgbClr val="0F766E"/>
                </a:solidFill>
                <a:latin typeface="Calibri" pitchFamily="34" charset="0"/>
                <a:ea typeface="Calibri" pitchFamily="34" charset="-122"/>
                <a:cs typeface="Calibri" pitchFamily="34" charset="-120"/>
              </a:rPr>
              <a:t>1957–1959 · Perceptron / Samuel</a:t>
            </a:r>
            <a:endParaRPr lang="en-US" sz="1300" dirty="0"/>
          </a:p>
        </p:txBody>
      </p:sp>
      <p:sp>
        <p:nvSpPr>
          <p:cNvPr id="27" name="Text 21"/>
          <p:cNvSpPr/>
          <p:nvPr/>
        </p:nvSpPr>
        <p:spPr>
          <a:xfrm>
            <a:off x="7223760" y="405079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First learning systems</a:t>
            </a:r>
            <a:endParaRPr lang="en-US" sz="1550" dirty="0"/>
          </a:p>
        </p:txBody>
      </p:sp>
      <p:sp>
        <p:nvSpPr>
          <p:cNvPr id="28" name="Text 22"/>
          <p:cNvSpPr/>
          <p:nvPr/>
        </p:nvSpPr>
        <p:spPr>
          <a:xfrm>
            <a:off x="6428232" y="454456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Rosenblatt’s Perceptron learns from examples; Samuel’s checkers program improves with play, coining “machine learning.” Both are throttled by hardware.</a:t>
            </a:r>
            <a:endParaRPr lang="en-US" sz="1150" dirty="0"/>
          </a:p>
        </p:txBody>
      </p:sp>
      <p:sp>
        <p:nvSpPr>
          <p:cNvPr id="29" name="Shape 23"/>
          <p:cNvSpPr/>
          <p:nvPr/>
        </p:nvSpPr>
        <p:spPr>
          <a:xfrm>
            <a:off x="548640" y="5394960"/>
            <a:ext cx="11064240" cy="1188720"/>
          </a:xfrm>
          <a:prstGeom prst="roundRect">
            <a:avLst>
              <a:gd name="adj" fmla="val 6154"/>
            </a:avLst>
          </a:prstGeom>
          <a:solidFill>
            <a:srgbClr val="FEF6E7"/>
          </a:solidFill>
          <a:ln w="12700">
            <a:solidFill>
              <a:srgbClr val="F5D98A"/>
            </a:solidFill>
            <a:prstDash val="solid"/>
          </a:ln>
        </p:spPr>
      </p:sp>
      <p:pic>
        <p:nvPicPr>
          <p:cNvPr id="30" name="Image 4" descr="preencoded.png">    </p:cNvPr>
          <p:cNvPicPr>
            <a:picLocks noChangeAspect="1"/>
          </p:cNvPicPr>
          <p:nvPr/>
        </p:nvPicPr>
        <p:blipFill>
          <a:blip r:embed="rId5"/>
          <a:stretch>
            <a:fillRect/>
          </a:stretch>
        </p:blipFill>
        <p:spPr>
          <a:xfrm>
            <a:off x="822960" y="5760720"/>
            <a:ext cx="457200" cy="457200"/>
          </a:xfrm>
          <a:prstGeom prst="rect">
            <a:avLst/>
          </a:prstGeom>
        </p:spPr>
      </p:pic>
      <p:sp>
        <p:nvSpPr>
          <p:cNvPr id="31" name="Text 24"/>
          <p:cNvSpPr/>
          <p:nvPr/>
        </p:nvSpPr>
        <p:spPr>
          <a:xfrm>
            <a:off x="1463040" y="5532120"/>
            <a:ext cx="9875520" cy="914400"/>
          </a:xfrm>
          <a:prstGeom prst="rect">
            <a:avLst/>
          </a:prstGeom>
          <a:noFill/>
          <a:ln/>
        </p:spPr>
        <p:txBody>
          <a:bodyPr wrap="square" rtlCol="0" anchor="ctr"/>
          <a:lstStyle/>
          <a:p>
            <a:pPr indent="0" marL="0">
              <a:lnSpc>
                <a:spcPct val="102000"/>
              </a:lnSpc>
              <a:buNone/>
            </a:pPr>
            <a:r>
              <a:rPr lang="en-US" sz="1200" b="1" dirty="0">
                <a:solidFill>
                  <a:srgbClr val="92640A"/>
                </a:solidFill>
                <a:latin typeface="Calibri" pitchFamily="34" charset="0"/>
                <a:ea typeface="Calibri" pitchFamily="34" charset="-122"/>
                <a:cs typeface="Calibri" pitchFamily="34" charset="-120"/>
              </a:rPr>
              <a:t>Why it stalled, the First AI Winter (1974): </a:t>
            </a:r>
            <a:pPr indent="0" marL="0">
              <a:lnSpc>
                <a:spcPct val="102000"/>
              </a:lnSpc>
              <a:buNone/>
            </a:pPr>
            <a:r>
              <a:rPr lang="en-US" sz="1200" dirty="0">
                <a:solidFill>
                  <a:srgbClr val="6B4E12"/>
                </a:solidFill>
                <a:latin typeface="Calibri" pitchFamily="34" charset="0"/>
                <a:ea typeface="Calibri" pitchFamily="34" charset="-122"/>
                <a:cs typeface="Calibri" pitchFamily="34" charset="-120"/>
              </a:rPr>
              <a:t>The Lighthill Report and Minsky &amp; Papert’s perceptron critique exposed the gap between promises and results. But the deeper cause was infrastructure: hardware was roughly 1,000× too slow, and there was no data to learn from. The math wasn’t wrong; the substrate wasn’t there.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548640" y="365760"/>
            <a:ext cx="10972800" cy="320040"/>
          </a:xfrm>
          <a:prstGeom prst="rect">
            <a:avLst/>
          </a:prstGeom>
          <a:noFill/>
          <a:ln/>
        </p:spPr>
        <p:txBody>
          <a:bodyPr wrap="square" rtlCol="0" anchor="ctr"/>
          <a:lstStyle/>
          <a:p>
            <a:pPr indent="0" marL="0">
              <a:buNone/>
            </a:pPr>
            <a:r>
              <a:rPr lang="en-US" sz="1300" b="1" spc="200" kern="0" dirty="0">
                <a:solidFill>
                  <a:srgbClr val="0F766E"/>
                </a:solidFill>
                <a:latin typeface="Calibri" pitchFamily="34" charset="0"/>
                <a:ea typeface="Calibri" pitchFamily="34" charset="-122"/>
                <a:cs typeface="Calibri" pitchFamily="34" charset="-120"/>
              </a:rPr>
              <a:t>ERA 2  ·  1980–2011</a:t>
            </a:r>
            <a:endParaRPr lang="en-US" sz="1300" dirty="0"/>
          </a:p>
        </p:txBody>
      </p:sp>
      <p:sp>
        <p:nvSpPr>
          <p:cNvPr id="3" name="Text 1"/>
          <p:cNvSpPr/>
          <p:nvPr/>
        </p:nvSpPr>
        <p:spPr>
          <a:xfrm>
            <a:off x="548640" y="658368"/>
            <a:ext cx="10972800" cy="548640"/>
          </a:xfrm>
          <a:prstGeom prst="rect">
            <a:avLst/>
          </a:prstGeom>
          <a:noFill/>
          <a:ln/>
        </p:spPr>
        <p:txBody>
          <a:bodyPr wrap="square" rtlCol="0" anchor="ctr"/>
          <a:lstStyle/>
          <a:p>
            <a:pPr indent="0" marL="0">
              <a:buNone/>
            </a:pPr>
            <a:r>
              <a:rPr lang="en-US" sz="2800" b="1" dirty="0">
                <a:solidFill>
                  <a:srgbClr val="0F1B2D"/>
                </a:solidFill>
                <a:latin typeface="Georgia" pitchFamily="34" charset="0"/>
                <a:ea typeface="Georgia" pitchFamily="34" charset="-122"/>
                <a:cs typeface="Georgia" pitchFamily="34" charset="-120"/>
              </a:rPr>
              <a:t>The data-driven turn</a:t>
            </a:r>
            <a:endParaRPr lang="en-US" sz="2800" dirty="0"/>
          </a:p>
        </p:txBody>
      </p:sp>
      <p:sp>
        <p:nvSpPr>
          <p:cNvPr id="4" name="Text 2"/>
          <p:cNvSpPr/>
          <p:nvPr/>
        </p:nvSpPr>
        <p:spPr>
          <a:xfrm>
            <a:off x="548640" y="1243584"/>
            <a:ext cx="11064240" cy="457200"/>
          </a:xfrm>
          <a:prstGeom prst="rect">
            <a:avLst/>
          </a:prstGeom>
          <a:noFill/>
          <a:ln/>
        </p:spPr>
        <p:txBody>
          <a:bodyPr wrap="square" rtlCol="0" anchor="ctr"/>
          <a:lstStyle/>
          <a:p>
            <a:pPr indent="0" marL="0">
              <a:buNone/>
            </a:pPr>
            <a:r>
              <a:rPr lang="en-US" sz="1400" i="1" dirty="0">
                <a:solidFill>
                  <a:srgbClr val="5B6B7F"/>
                </a:solidFill>
                <a:latin typeface="Calibri" pitchFamily="34" charset="0"/>
                <a:ea typeface="Calibri" pitchFamily="34" charset="-122"/>
                <a:cs typeface="Calibri" pitchFamily="34" charset="-120"/>
              </a:rPr>
              <a:t>Rules give way to statistics. Compute and data start catching up to the ideas.</a:t>
            </a:r>
            <a:endParaRPr lang="en-US" sz="1400" dirty="0"/>
          </a:p>
        </p:txBody>
      </p:sp>
      <p:sp>
        <p:nvSpPr>
          <p:cNvPr id="5" name="Shape 3"/>
          <p:cNvSpPr/>
          <p:nvPr/>
        </p:nvSpPr>
        <p:spPr>
          <a:xfrm>
            <a:off x="548640" y="178308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6" name="Shape 4"/>
          <p:cNvSpPr/>
          <p:nvPr/>
        </p:nvSpPr>
        <p:spPr>
          <a:xfrm>
            <a:off x="804672" y="2039112"/>
            <a:ext cx="640080" cy="640080"/>
          </a:xfrm>
          <a:prstGeom prst="ellipse">
            <a:avLst/>
          </a:prstGeom>
          <a:solidFill>
            <a:srgbClr val="EEF2F7"/>
          </a:solidFill>
          <a:ln/>
        </p:spPr>
      </p:sp>
      <p:pic>
        <p:nvPicPr>
          <p:cNvPr id="7" name="Image 0" descr="preencoded.png">    </p:cNvPr>
          <p:cNvPicPr>
            <a:picLocks noChangeAspect="1"/>
          </p:cNvPicPr>
          <p:nvPr/>
        </p:nvPicPr>
        <p:blipFill>
          <a:blip r:embed="rId1"/>
          <a:stretch>
            <a:fillRect/>
          </a:stretch>
        </p:blipFill>
        <p:spPr>
          <a:xfrm>
            <a:off x="950976" y="2185416"/>
            <a:ext cx="347472" cy="347472"/>
          </a:xfrm>
          <a:prstGeom prst="rect">
            <a:avLst/>
          </a:prstGeom>
        </p:spPr>
      </p:pic>
      <p:sp>
        <p:nvSpPr>
          <p:cNvPr id="8" name="Text 5"/>
          <p:cNvSpPr/>
          <p:nvPr/>
        </p:nvSpPr>
        <p:spPr>
          <a:xfrm>
            <a:off x="1600200" y="2039112"/>
            <a:ext cx="4160520" cy="320040"/>
          </a:xfrm>
          <a:prstGeom prst="rect">
            <a:avLst/>
          </a:prstGeom>
          <a:noFill/>
          <a:ln/>
        </p:spPr>
        <p:txBody>
          <a:bodyPr wrap="square" rtlCol="0" anchor="ctr"/>
          <a:lstStyle/>
          <a:p>
            <a:pPr indent="0" marL="0">
              <a:buNone/>
            </a:pPr>
            <a:r>
              <a:rPr lang="en-US" sz="1300" b="1" dirty="0">
                <a:solidFill>
                  <a:srgbClr val="1E3A5F"/>
                </a:solidFill>
                <a:latin typeface="Calibri" pitchFamily="34" charset="0"/>
                <a:ea typeface="Calibri" pitchFamily="34" charset="-122"/>
                <a:cs typeface="Calibri" pitchFamily="34" charset="-120"/>
              </a:rPr>
              <a:t>1980s · Expert systems</a:t>
            </a:r>
            <a:endParaRPr lang="en-US" sz="1300" dirty="0"/>
          </a:p>
        </p:txBody>
      </p:sp>
      <p:sp>
        <p:nvSpPr>
          <p:cNvPr id="9" name="Text 6"/>
          <p:cNvSpPr/>
          <p:nvPr/>
        </p:nvSpPr>
        <p:spPr>
          <a:xfrm>
            <a:off x="1600200" y="231343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Commercial rule-based AI</a:t>
            </a:r>
            <a:endParaRPr lang="en-US" sz="1550" dirty="0"/>
          </a:p>
        </p:txBody>
      </p:sp>
      <p:sp>
        <p:nvSpPr>
          <p:cNvPr id="10" name="Text 7"/>
          <p:cNvSpPr/>
          <p:nvPr/>
        </p:nvSpPr>
        <p:spPr>
          <a:xfrm>
            <a:off x="804672" y="280720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Systems like XCON save DEC millions by encoding expert rules. But rule bases grew to unmanageable size, triggering the Second AI Winter when they collapsed under maintenance cost.</a:t>
            </a:r>
            <a:endParaRPr lang="en-US" sz="1150" dirty="0"/>
          </a:p>
        </p:txBody>
      </p:sp>
      <p:sp>
        <p:nvSpPr>
          <p:cNvPr id="11" name="Shape 8"/>
          <p:cNvSpPr/>
          <p:nvPr/>
        </p:nvSpPr>
        <p:spPr>
          <a:xfrm>
            <a:off x="6172200" y="178308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12" name="Shape 9"/>
          <p:cNvSpPr/>
          <p:nvPr/>
        </p:nvSpPr>
        <p:spPr>
          <a:xfrm>
            <a:off x="6428232" y="2039112"/>
            <a:ext cx="640080" cy="640080"/>
          </a:xfrm>
          <a:prstGeom prst="ellipse">
            <a:avLst/>
          </a:prstGeom>
          <a:solidFill>
            <a:srgbClr val="EEF2F7"/>
          </a:solidFill>
          <a:ln/>
        </p:spPr>
      </p:sp>
      <p:pic>
        <p:nvPicPr>
          <p:cNvPr id="13" name="Image 1" descr="preencoded.png">    </p:cNvPr>
          <p:cNvPicPr>
            <a:picLocks noChangeAspect="1"/>
          </p:cNvPicPr>
          <p:nvPr/>
        </p:nvPicPr>
        <p:blipFill>
          <a:blip r:embed="rId2"/>
          <a:stretch>
            <a:fillRect/>
          </a:stretch>
        </p:blipFill>
        <p:spPr>
          <a:xfrm>
            <a:off x="6574536" y="2185416"/>
            <a:ext cx="347472" cy="347472"/>
          </a:xfrm>
          <a:prstGeom prst="rect">
            <a:avLst/>
          </a:prstGeom>
        </p:spPr>
      </p:pic>
      <p:sp>
        <p:nvSpPr>
          <p:cNvPr id="14" name="Text 10"/>
          <p:cNvSpPr/>
          <p:nvPr/>
        </p:nvSpPr>
        <p:spPr>
          <a:xfrm>
            <a:off x="7223760" y="2039112"/>
            <a:ext cx="4160520" cy="320040"/>
          </a:xfrm>
          <a:prstGeom prst="rect">
            <a:avLst/>
          </a:prstGeom>
          <a:noFill/>
          <a:ln/>
        </p:spPr>
        <p:txBody>
          <a:bodyPr wrap="square" rtlCol="0" anchor="ctr"/>
          <a:lstStyle/>
          <a:p>
            <a:pPr indent="0" marL="0">
              <a:buNone/>
            </a:pPr>
            <a:r>
              <a:rPr lang="en-US" sz="1300" b="1" dirty="0">
                <a:solidFill>
                  <a:srgbClr val="1E3A5F"/>
                </a:solidFill>
                <a:latin typeface="Calibri" pitchFamily="34" charset="0"/>
                <a:ea typeface="Calibri" pitchFamily="34" charset="-122"/>
                <a:cs typeface="Calibri" pitchFamily="34" charset="-120"/>
              </a:rPr>
              <a:t>1986 · Backpropagation</a:t>
            </a:r>
            <a:endParaRPr lang="en-US" sz="1300" dirty="0"/>
          </a:p>
        </p:txBody>
      </p:sp>
      <p:sp>
        <p:nvSpPr>
          <p:cNvPr id="15" name="Text 11"/>
          <p:cNvSpPr/>
          <p:nvPr/>
        </p:nvSpPr>
        <p:spPr>
          <a:xfrm>
            <a:off x="7223760" y="231343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Training deep nets, in theory</a:t>
            </a:r>
            <a:endParaRPr lang="en-US" sz="1550" dirty="0"/>
          </a:p>
        </p:txBody>
      </p:sp>
      <p:sp>
        <p:nvSpPr>
          <p:cNvPr id="16" name="Text 12"/>
          <p:cNvSpPr/>
          <p:nvPr/>
        </p:nvSpPr>
        <p:spPr>
          <a:xfrm>
            <a:off x="6428232" y="280720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Rumelhart, Hinton &amp; Williams popularize a practical way to train multilayer networks. The algorithm that powers modern deep learning, but 1980s hardware cannot exploit it yet.</a:t>
            </a:r>
            <a:endParaRPr lang="en-US" sz="1150" dirty="0"/>
          </a:p>
        </p:txBody>
      </p:sp>
      <p:sp>
        <p:nvSpPr>
          <p:cNvPr id="17" name="Shape 13"/>
          <p:cNvSpPr/>
          <p:nvPr/>
        </p:nvSpPr>
        <p:spPr>
          <a:xfrm>
            <a:off x="548640" y="352044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18" name="Shape 14"/>
          <p:cNvSpPr/>
          <p:nvPr/>
        </p:nvSpPr>
        <p:spPr>
          <a:xfrm>
            <a:off x="804672" y="3776472"/>
            <a:ext cx="640080" cy="640080"/>
          </a:xfrm>
          <a:prstGeom prst="ellipse">
            <a:avLst/>
          </a:prstGeom>
          <a:solidFill>
            <a:srgbClr val="EEF2F7"/>
          </a:solidFill>
          <a:ln/>
        </p:spPr>
      </p:sp>
      <p:pic>
        <p:nvPicPr>
          <p:cNvPr id="19" name="Image 2" descr="preencoded.png">    </p:cNvPr>
          <p:cNvPicPr>
            <a:picLocks noChangeAspect="1"/>
          </p:cNvPicPr>
          <p:nvPr/>
        </p:nvPicPr>
        <p:blipFill>
          <a:blip r:embed="rId3"/>
          <a:stretch>
            <a:fillRect/>
          </a:stretch>
        </p:blipFill>
        <p:spPr>
          <a:xfrm>
            <a:off x="950976" y="3922776"/>
            <a:ext cx="347472" cy="347472"/>
          </a:xfrm>
          <a:prstGeom prst="rect">
            <a:avLst/>
          </a:prstGeom>
        </p:spPr>
      </p:pic>
      <p:sp>
        <p:nvSpPr>
          <p:cNvPr id="20" name="Text 15"/>
          <p:cNvSpPr/>
          <p:nvPr/>
        </p:nvSpPr>
        <p:spPr>
          <a:xfrm>
            <a:off x="1600200" y="3776472"/>
            <a:ext cx="4160520" cy="320040"/>
          </a:xfrm>
          <a:prstGeom prst="rect">
            <a:avLst/>
          </a:prstGeom>
          <a:noFill/>
          <a:ln/>
        </p:spPr>
        <p:txBody>
          <a:bodyPr wrap="square" rtlCol="0" anchor="ctr"/>
          <a:lstStyle/>
          <a:p>
            <a:pPr indent="0" marL="0">
              <a:buNone/>
            </a:pPr>
            <a:r>
              <a:rPr lang="en-US" sz="1300" b="1" dirty="0">
                <a:solidFill>
                  <a:srgbClr val="1E3A5F"/>
                </a:solidFill>
                <a:latin typeface="Calibri" pitchFamily="34" charset="0"/>
                <a:ea typeface="Calibri" pitchFamily="34" charset="-122"/>
                <a:cs typeface="Calibri" pitchFamily="34" charset="-120"/>
              </a:rPr>
              <a:t>1997 · Deep Blue</a:t>
            </a:r>
            <a:endParaRPr lang="en-US" sz="1300" dirty="0"/>
          </a:p>
        </p:txBody>
      </p:sp>
      <p:sp>
        <p:nvSpPr>
          <p:cNvPr id="21" name="Text 16"/>
          <p:cNvSpPr/>
          <p:nvPr/>
        </p:nvSpPr>
        <p:spPr>
          <a:xfrm>
            <a:off x="1600200" y="405079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Brute-force compute wins</a:t>
            </a:r>
            <a:endParaRPr lang="en-US" sz="1550" dirty="0"/>
          </a:p>
        </p:txBody>
      </p:sp>
      <p:sp>
        <p:nvSpPr>
          <p:cNvPr id="22" name="Text 17"/>
          <p:cNvSpPr/>
          <p:nvPr/>
        </p:nvSpPr>
        <p:spPr>
          <a:xfrm>
            <a:off x="804672" y="454456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IBM’s Deep Blue beats world champion Kasparov, not by learning but by raw search over ~200M positions/sec. A pure demonstration that compute alone can beat humans at bounded problems.</a:t>
            </a:r>
            <a:endParaRPr lang="en-US" sz="1150" dirty="0"/>
          </a:p>
        </p:txBody>
      </p:sp>
      <p:sp>
        <p:nvSpPr>
          <p:cNvPr id="23" name="Shape 18"/>
          <p:cNvSpPr/>
          <p:nvPr/>
        </p:nvSpPr>
        <p:spPr>
          <a:xfrm>
            <a:off x="6172200" y="352044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24" name="Shape 19"/>
          <p:cNvSpPr/>
          <p:nvPr/>
        </p:nvSpPr>
        <p:spPr>
          <a:xfrm>
            <a:off x="6428232" y="3776472"/>
            <a:ext cx="640080" cy="640080"/>
          </a:xfrm>
          <a:prstGeom prst="ellipse">
            <a:avLst/>
          </a:prstGeom>
          <a:solidFill>
            <a:srgbClr val="EEF2F7"/>
          </a:solidFill>
          <a:ln/>
        </p:spPr>
      </p:sp>
      <p:pic>
        <p:nvPicPr>
          <p:cNvPr id="25" name="Image 3" descr="preencoded.png">    </p:cNvPr>
          <p:cNvPicPr>
            <a:picLocks noChangeAspect="1"/>
          </p:cNvPicPr>
          <p:nvPr/>
        </p:nvPicPr>
        <p:blipFill>
          <a:blip r:embed="rId4"/>
          <a:stretch>
            <a:fillRect/>
          </a:stretch>
        </p:blipFill>
        <p:spPr>
          <a:xfrm>
            <a:off x="6574536" y="3922776"/>
            <a:ext cx="347472" cy="347472"/>
          </a:xfrm>
          <a:prstGeom prst="rect">
            <a:avLst/>
          </a:prstGeom>
        </p:spPr>
      </p:pic>
      <p:sp>
        <p:nvSpPr>
          <p:cNvPr id="26" name="Text 20"/>
          <p:cNvSpPr/>
          <p:nvPr/>
        </p:nvSpPr>
        <p:spPr>
          <a:xfrm>
            <a:off x="7223760" y="3776472"/>
            <a:ext cx="4160520" cy="320040"/>
          </a:xfrm>
          <a:prstGeom prst="rect">
            <a:avLst/>
          </a:prstGeom>
          <a:noFill/>
          <a:ln/>
        </p:spPr>
        <p:txBody>
          <a:bodyPr wrap="square" rtlCol="0" anchor="ctr"/>
          <a:lstStyle/>
          <a:p>
            <a:pPr indent="0" marL="0">
              <a:buNone/>
            </a:pPr>
            <a:r>
              <a:rPr lang="en-US" sz="1300" b="1" dirty="0">
                <a:solidFill>
                  <a:srgbClr val="1E3A5F"/>
                </a:solidFill>
                <a:latin typeface="Calibri" pitchFamily="34" charset="0"/>
                <a:ea typeface="Calibri" pitchFamily="34" charset="-122"/>
                <a:cs typeface="Calibri" pitchFamily="34" charset="-120"/>
              </a:rPr>
              <a:t>2000s · The web + statistics</a:t>
            </a:r>
            <a:endParaRPr lang="en-US" sz="1300" dirty="0"/>
          </a:p>
        </p:txBody>
      </p:sp>
      <p:sp>
        <p:nvSpPr>
          <p:cNvPr id="27" name="Text 21"/>
          <p:cNvSpPr/>
          <p:nvPr/>
        </p:nvSpPr>
        <p:spPr>
          <a:xfrm>
            <a:off x="7223760" y="405079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Data becomes abundant</a:t>
            </a:r>
            <a:endParaRPr lang="en-US" sz="1550" dirty="0"/>
          </a:p>
        </p:txBody>
      </p:sp>
      <p:sp>
        <p:nvSpPr>
          <p:cNvPr id="28" name="Text 22"/>
          <p:cNvSpPr/>
          <p:nvPr/>
        </p:nvSpPr>
        <p:spPr>
          <a:xfrm>
            <a:off x="6428232" y="454456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The internet turns data from scarce to overwhelming. Statistical ML overtakes hand-written rules precisely because there is finally enough data to learn the rules automatically.</a:t>
            </a:r>
            <a:endParaRPr lang="en-US" sz="1150" dirty="0"/>
          </a:p>
        </p:txBody>
      </p:sp>
      <p:sp>
        <p:nvSpPr>
          <p:cNvPr id="29" name="Shape 23"/>
          <p:cNvSpPr/>
          <p:nvPr/>
        </p:nvSpPr>
        <p:spPr>
          <a:xfrm>
            <a:off x="548640" y="5394960"/>
            <a:ext cx="11064240" cy="1188720"/>
          </a:xfrm>
          <a:prstGeom prst="roundRect">
            <a:avLst>
              <a:gd name="adj" fmla="val 6154"/>
            </a:avLst>
          </a:prstGeom>
          <a:solidFill>
            <a:srgbClr val="E6FBF7"/>
          </a:solidFill>
          <a:ln w="12700">
            <a:solidFill>
              <a:srgbClr val="9DE7DC"/>
            </a:solidFill>
            <a:prstDash val="solid"/>
          </a:ln>
        </p:spPr>
      </p:sp>
      <p:pic>
        <p:nvPicPr>
          <p:cNvPr id="30" name="Image 4" descr="preencoded.png">    </p:cNvPr>
          <p:cNvPicPr>
            <a:picLocks noChangeAspect="1"/>
          </p:cNvPicPr>
          <p:nvPr/>
        </p:nvPicPr>
        <p:blipFill>
          <a:blip r:embed="rId5"/>
          <a:stretch>
            <a:fillRect/>
          </a:stretch>
        </p:blipFill>
        <p:spPr>
          <a:xfrm>
            <a:off x="822960" y="5760720"/>
            <a:ext cx="457200" cy="457200"/>
          </a:xfrm>
          <a:prstGeom prst="rect">
            <a:avLst/>
          </a:prstGeom>
        </p:spPr>
      </p:pic>
      <p:sp>
        <p:nvSpPr>
          <p:cNvPr id="31" name="Text 24"/>
          <p:cNvSpPr/>
          <p:nvPr/>
        </p:nvSpPr>
        <p:spPr>
          <a:xfrm>
            <a:off x="1463040" y="5532120"/>
            <a:ext cx="9875520" cy="914400"/>
          </a:xfrm>
          <a:prstGeom prst="rect">
            <a:avLst/>
          </a:prstGeom>
          <a:noFill/>
          <a:ln/>
        </p:spPr>
        <p:txBody>
          <a:bodyPr wrap="square" rtlCol="0" anchor="ctr"/>
          <a:lstStyle/>
          <a:p>
            <a:pPr indent="0" marL="0">
              <a:lnSpc>
                <a:spcPct val="102000"/>
              </a:lnSpc>
              <a:buNone/>
            </a:pPr>
            <a:r>
              <a:rPr lang="en-US" sz="1200" b="1" dirty="0">
                <a:solidFill>
                  <a:srgbClr val="0F766E"/>
                </a:solidFill>
                <a:latin typeface="Calibri" pitchFamily="34" charset="0"/>
                <a:ea typeface="Calibri" pitchFamily="34" charset="-122"/>
                <a:cs typeface="Calibri" pitchFamily="34" charset="-120"/>
              </a:rPr>
              <a:t>The pattern (fintech parallel): </a:t>
            </a:r>
            <a:pPr indent="0" marL="0">
              <a:lnSpc>
                <a:spcPct val="102000"/>
              </a:lnSpc>
              <a:buNone/>
            </a:pPr>
            <a:r>
              <a:rPr lang="en-US" sz="1200" dirty="0">
                <a:solidFill>
                  <a:srgbClr val="134E48"/>
                </a:solidFill>
                <a:latin typeface="Calibri" pitchFamily="34" charset="0"/>
                <a:ea typeface="Calibri" pitchFamily="34" charset="-122"/>
                <a:cs typeface="Calibri" pitchFamily="34" charset="-120"/>
              </a:rPr>
              <a:t>This is the shift I work inside daily. Fraud detection didn’t become viable because someone invented a cleverer algorithm. It became viable when transaction data went digital and streaming infrastructure could score it in real time. Data plus compute, not a new equation.</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548640" y="365760"/>
            <a:ext cx="10972800" cy="320040"/>
          </a:xfrm>
          <a:prstGeom prst="rect">
            <a:avLst/>
          </a:prstGeom>
          <a:noFill/>
          <a:ln/>
        </p:spPr>
        <p:txBody>
          <a:bodyPr wrap="square" rtlCol="0" anchor="ctr"/>
          <a:lstStyle/>
          <a:p>
            <a:pPr indent="0" marL="0">
              <a:buNone/>
            </a:pPr>
            <a:r>
              <a:rPr lang="en-US" sz="1300" b="1" spc="200" kern="0" dirty="0">
                <a:solidFill>
                  <a:srgbClr val="0F766E"/>
                </a:solidFill>
                <a:latin typeface="Calibri" pitchFamily="34" charset="0"/>
                <a:ea typeface="Calibri" pitchFamily="34" charset="-122"/>
                <a:cs typeface="Calibri" pitchFamily="34" charset="-120"/>
              </a:rPr>
              <a:t>ERA 3  ·  2012–2026</a:t>
            </a:r>
            <a:endParaRPr lang="en-US" sz="1300" dirty="0"/>
          </a:p>
        </p:txBody>
      </p:sp>
      <p:sp>
        <p:nvSpPr>
          <p:cNvPr id="3" name="Text 1"/>
          <p:cNvSpPr/>
          <p:nvPr/>
        </p:nvSpPr>
        <p:spPr>
          <a:xfrm>
            <a:off x="548640" y="658368"/>
            <a:ext cx="10972800" cy="548640"/>
          </a:xfrm>
          <a:prstGeom prst="rect">
            <a:avLst/>
          </a:prstGeom>
          <a:noFill/>
          <a:ln/>
        </p:spPr>
        <p:txBody>
          <a:bodyPr wrap="square" rtlCol="0" anchor="ctr"/>
          <a:lstStyle/>
          <a:p>
            <a:pPr indent="0" marL="0">
              <a:buNone/>
            </a:pPr>
            <a:r>
              <a:rPr lang="en-US" sz="2800" b="1" dirty="0">
                <a:solidFill>
                  <a:srgbClr val="0F1B2D"/>
                </a:solidFill>
                <a:latin typeface="Georgia" pitchFamily="34" charset="0"/>
                <a:ea typeface="Georgia" pitchFamily="34" charset="-122"/>
                <a:cs typeface="Georgia" pitchFamily="34" charset="-120"/>
              </a:rPr>
              <a:t>Deep learning and the generative era</a:t>
            </a:r>
            <a:endParaRPr lang="en-US" sz="2800" dirty="0"/>
          </a:p>
        </p:txBody>
      </p:sp>
      <p:sp>
        <p:nvSpPr>
          <p:cNvPr id="4" name="Text 2"/>
          <p:cNvSpPr/>
          <p:nvPr/>
        </p:nvSpPr>
        <p:spPr>
          <a:xfrm>
            <a:off x="548640" y="1243584"/>
            <a:ext cx="11064240" cy="457200"/>
          </a:xfrm>
          <a:prstGeom prst="rect">
            <a:avLst/>
          </a:prstGeom>
          <a:noFill/>
          <a:ln/>
        </p:spPr>
        <p:txBody>
          <a:bodyPr wrap="square" rtlCol="0" anchor="ctr"/>
          <a:lstStyle/>
          <a:p>
            <a:pPr indent="0" marL="0">
              <a:buNone/>
            </a:pPr>
            <a:r>
              <a:rPr lang="en-US" sz="1400" i="1" dirty="0">
                <a:solidFill>
                  <a:srgbClr val="5B6B7F"/>
                </a:solidFill>
                <a:latin typeface="Calibri" pitchFamily="34" charset="0"/>
                <a:ea typeface="Calibri" pitchFamily="34" charset="-122"/>
                <a:cs typeface="Calibri" pitchFamily="34" charset="-120"/>
              </a:rPr>
              <a:t>The three forces finally align, and progress goes vertical.</a:t>
            </a:r>
            <a:endParaRPr lang="en-US" sz="1400" dirty="0"/>
          </a:p>
        </p:txBody>
      </p:sp>
      <p:sp>
        <p:nvSpPr>
          <p:cNvPr id="5" name="Shape 3"/>
          <p:cNvSpPr/>
          <p:nvPr/>
        </p:nvSpPr>
        <p:spPr>
          <a:xfrm>
            <a:off x="548640" y="178308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6" name="Shape 4"/>
          <p:cNvSpPr/>
          <p:nvPr/>
        </p:nvSpPr>
        <p:spPr>
          <a:xfrm>
            <a:off x="804672" y="2039112"/>
            <a:ext cx="640080" cy="640080"/>
          </a:xfrm>
          <a:prstGeom prst="ellipse">
            <a:avLst/>
          </a:prstGeom>
          <a:solidFill>
            <a:srgbClr val="E6FBF7"/>
          </a:solidFill>
          <a:ln/>
        </p:spPr>
      </p:sp>
      <p:pic>
        <p:nvPicPr>
          <p:cNvPr id="7" name="Image 0" descr="preencoded.png">    </p:cNvPr>
          <p:cNvPicPr>
            <a:picLocks noChangeAspect="1"/>
          </p:cNvPicPr>
          <p:nvPr/>
        </p:nvPicPr>
        <p:blipFill>
          <a:blip r:embed="rId1"/>
          <a:stretch>
            <a:fillRect/>
          </a:stretch>
        </p:blipFill>
        <p:spPr>
          <a:xfrm>
            <a:off x="950976" y="2185416"/>
            <a:ext cx="347472" cy="347472"/>
          </a:xfrm>
          <a:prstGeom prst="rect">
            <a:avLst/>
          </a:prstGeom>
        </p:spPr>
      </p:pic>
      <p:sp>
        <p:nvSpPr>
          <p:cNvPr id="8" name="Text 5"/>
          <p:cNvSpPr/>
          <p:nvPr/>
        </p:nvSpPr>
        <p:spPr>
          <a:xfrm>
            <a:off x="1600200" y="2039112"/>
            <a:ext cx="4160520" cy="320040"/>
          </a:xfrm>
          <a:prstGeom prst="rect">
            <a:avLst/>
          </a:prstGeom>
          <a:noFill/>
          <a:ln/>
        </p:spPr>
        <p:txBody>
          <a:bodyPr wrap="square" rtlCol="0" anchor="ctr"/>
          <a:lstStyle/>
          <a:p>
            <a:pPr indent="0" marL="0">
              <a:buNone/>
            </a:pPr>
            <a:r>
              <a:rPr lang="en-US" sz="1300" b="1" dirty="0">
                <a:solidFill>
                  <a:srgbClr val="0F766E"/>
                </a:solidFill>
                <a:latin typeface="Calibri" pitchFamily="34" charset="0"/>
                <a:ea typeface="Calibri" pitchFamily="34" charset="-122"/>
                <a:cs typeface="Calibri" pitchFamily="34" charset="-120"/>
              </a:rPr>
              <a:t>2012 · AlexNet</a:t>
            </a:r>
            <a:endParaRPr lang="en-US" sz="1300" dirty="0"/>
          </a:p>
        </p:txBody>
      </p:sp>
      <p:sp>
        <p:nvSpPr>
          <p:cNvPr id="9" name="Text 6"/>
          <p:cNvSpPr/>
          <p:nvPr/>
        </p:nvSpPr>
        <p:spPr>
          <a:xfrm>
            <a:off x="1600200" y="231343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The GPU moment</a:t>
            </a:r>
            <a:endParaRPr lang="en-US" sz="1550" dirty="0"/>
          </a:p>
        </p:txBody>
      </p:sp>
      <p:sp>
        <p:nvSpPr>
          <p:cNvPr id="10" name="Text 7"/>
          <p:cNvSpPr/>
          <p:nvPr/>
        </p:nvSpPr>
        <p:spPr>
          <a:xfrm>
            <a:off x="804672" y="280720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AlexNet crushes ImageNet using backprop (1986) on two consumer GPUs. The algorithm was 26 years old; what was new was the compute and the labeled dataset. The thesis in one event.</a:t>
            </a:r>
            <a:endParaRPr lang="en-US" sz="1150" dirty="0"/>
          </a:p>
        </p:txBody>
      </p:sp>
      <p:sp>
        <p:nvSpPr>
          <p:cNvPr id="11" name="Shape 8"/>
          <p:cNvSpPr/>
          <p:nvPr/>
        </p:nvSpPr>
        <p:spPr>
          <a:xfrm>
            <a:off x="6172200" y="178308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12" name="Shape 9"/>
          <p:cNvSpPr/>
          <p:nvPr/>
        </p:nvSpPr>
        <p:spPr>
          <a:xfrm>
            <a:off x="6428232" y="2039112"/>
            <a:ext cx="640080" cy="640080"/>
          </a:xfrm>
          <a:prstGeom prst="ellipse">
            <a:avLst/>
          </a:prstGeom>
          <a:solidFill>
            <a:srgbClr val="E6FBF7"/>
          </a:solidFill>
          <a:ln/>
        </p:spPr>
      </p:sp>
      <p:pic>
        <p:nvPicPr>
          <p:cNvPr id="13" name="Image 1" descr="preencoded.png">    </p:cNvPr>
          <p:cNvPicPr>
            <a:picLocks noChangeAspect="1"/>
          </p:cNvPicPr>
          <p:nvPr/>
        </p:nvPicPr>
        <p:blipFill>
          <a:blip r:embed="rId2"/>
          <a:stretch>
            <a:fillRect/>
          </a:stretch>
        </p:blipFill>
        <p:spPr>
          <a:xfrm>
            <a:off x="6574536" y="2185416"/>
            <a:ext cx="347472" cy="347472"/>
          </a:xfrm>
          <a:prstGeom prst="rect">
            <a:avLst/>
          </a:prstGeom>
        </p:spPr>
      </p:pic>
      <p:sp>
        <p:nvSpPr>
          <p:cNvPr id="14" name="Text 10"/>
          <p:cNvSpPr/>
          <p:nvPr/>
        </p:nvSpPr>
        <p:spPr>
          <a:xfrm>
            <a:off x="7223760" y="2039112"/>
            <a:ext cx="4160520" cy="320040"/>
          </a:xfrm>
          <a:prstGeom prst="rect">
            <a:avLst/>
          </a:prstGeom>
          <a:noFill/>
          <a:ln/>
        </p:spPr>
        <p:txBody>
          <a:bodyPr wrap="square" rtlCol="0" anchor="ctr"/>
          <a:lstStyle/>
          <a:p>
            <a:pPr indent="0" marL="0">
              <a:buNone/>
            </a:pPr>
            <a:r>
              <a:rPr lang="en-US" sz="1300" b="1" dirty="0">
                <a:solidFill>
                  <a:srgbClr val="0F766E"/>
                </a:solidFill>
                <a:latin typeface="Calibri" pitchFamily="34" charset="0"/>
                <a:ea typeface="Calibri" pitchFamily="34" charset="-122"/>
                <a:cs typeface="Calibri" pitchFamily="34" charset="-120"/>
              </a:rPr>
              <a:t>2016 · AlphaGo</a:t>
            </a:r>
            <a:endParaRPr lang="en-US" sz="1300" dirty="0"/>
          </a:p>
        </p:txBody>
      </p:sp>
      <p:sp>
        <p:nvSpPr>
          <p:cNvPr id="15" name="Text 11"/>
          <p:cNvSpPr/>
          <p:nvPr/>
        </p:nvSpPr>
        <p:spPr>
          <a:xfrm>
            <a:off x="7223760" y="231343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Reinforcement learning at scale</a:t>
            </a:r>
            <a:endParaRPr lang="en-US" sz="1550" dirty="0"/>
          </a:p>
        </p:txBody>
      </p:sp>
      <p:sp>
        <p:nvSpPr>
          <p:cNvPr id="16" name="Text 12"/>
          <p:cNvSpPr/>
          <p:nvPr/>
        </p:nvSpPr>
        <p:spPr>
          <a:xfrm>
            <a:off x="6428232" y="280720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DeepMind’s AlphaGo beats Lee Sedol at Go, a space too vast for brute force. Deep nets plus reinforcement learning plus massive distributed compute solve what search alone could not.</a:t>
            </a:r>
            <a:endParaRPr lang="en-US" sz="1150" dirty="0"/>
          </a:p>
        </p:txBody>
      </p:sp>
      <p:sp>
        <p:nvSpPr>
          <p:cNvPr id="17" name="Shape 13"/>
          <p:cNvSpPr/>
          <p:nvPr/>
        </p:nvSpPr>
        <p:spPr>
          <a:xfrm>
            <a:off x="548640" y="352044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18" name="Shape 14"/>
          <p:cNvSpPr/>
          <p:nvPr/>
        </p:nvSpPr>
        <p:spPr>
          <a:xfrm>
            <a:off x="804672" y="3776472"/>
            <a:ext cx="640080" cy="640080"/>
          </a:xfrm>
          <a:prstGeom prst="ellipse">
            <a:avLst/>
          </a:prstGeom>
          <a:solidFill>
            <a:srgbClr val="E6FBF7"/>
          </a:solidFill>
          <a:ln/>
        </p:spPr>
      </p:sp>
      <p:pic>
        <p:nvPicPr>
          <p:cNvPr id="19" name="Image 2" descr="preencoded.png">    </p:cNvPr>
          <p:cNvPicPr>
            <a:picLocks noChangeAspect="1"/>
          </p:cNvPicPr>
          <p:nvPr/>
        </p:nvPicPr>
        <p:blipFill>
          <a:blip r:embed="rId3"/>
          <a:stretch>
            <a:fillRect/>
          </a:stretch>
        </p:blipFill>
        <p:spPr>
          <a:xfrm>
            <a:off x="950976" y="3922776"/>
            <a:ext cx="347472" cy="347472"/>
          </a:xfrm>
          <a:prstGeom prst="rect">
            <a:avLst/>
          </a:prstGeom>
        </p:spPr>
      </p:pic>
      <p:sp>
        <p:nvSpPr>
          <p:cNvPr id="20" name="Text 15"/>
          <p:cNvSpPr/>
          <p:nvPr/>
        </p:nvSpPr>
        <p:spPr>
          <a:xfrm>
            <a:off x="1600200" y="3776472"/>
            <a:ext cx="4160520" cy="320040"/>
          </a:xfrm>
          <a:prstGeom prst="rect">
            <a:avLst/>
          </a:prstGeom>
          <a:noFill/>
          <a:ln/>
        </p:spPr>
        <p:txBody>
          <a:bodyPr wrap="square" rtlCol="0" anchor="ctr"/>
          <a:lstStyle/>
          <a:p>
            <a:pPr indent="0" marL="0">
              <a:buNone/>
            </a:pPr>
            <a:r>
              <a:rPr lang="en-US" sz="1300" b="1" dirty="0">
                <a:solidFill>
                  <a:srgbClr val="0F766E"/>
                </a:solidFill>
                <a:latin typeface="Calibri" pitchFamily="34" charset="0"/>
                <a:ea typeface="Calibri" pitchFamily="34" charset="-122"/>
                <a:cs typeface="Calibri" pitchFamily="34" charset="-120"/>
              </a:rPr>
              <a:t>2017 · Transformers</a:t>
            </a:r>
            <a:endParaRPr lang="en-US" sz="1300" dirty="0"/>
          </a:p>
        </p:txBody>
      </p:sp>
      <p:sp>
        <p:nvSpPr>
          <p:cNvPr id="21" name="Text 16"/>
          <p:cNvSpPr/>
          <p:nvPr/>
        </p:nvSpPr>
        <p:spPr>
          <a:xfrm>
            <a:off x="1600200" y="405079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“Attention Is All You Need”</a:t>
            </a:r>
            <a:endParaRPr lang="en-US" sz="1550" dirty="0"/>
          </a:p>
        </p:txBody>
      </p:sp>
      <p:sp>
        <p:nvSpPr>
          <p:cNvPr id="22" name="Text 17"/>
          <p:cNvSpPr/>
          <p:nvPr/>
        </p:nvSpPr>
        <p:spPr>
          <a:xfrm>
            <a:off x="804672" y="454456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Vaswani et al. introduce an architecture built to parallelize across distributed hardware. Its real superpower is scalability: it turns more compute and data directly into more capability.</a:t>
            </a:r>
            <a:endParaRPr lang="en-US" sz="1150" dirty="0"/>
          </a:p>
        </p:txBody>
      </p:sp>
      <p:sp>
        <p:nvSpPr>
          <p:cNvPr id="23" name="Shape 18"/>
          <p:cNvSpPr/>
          <p:nvPr/>
        </p:nvSpPr>
        <p:spPr>
          <a:xfrm>
            <a:off x="6172200" y="3520440"/>
            <a:ext cx="5440680" cy="1627632"/>
          </a:xfrm>
          <a:prstGeom prst="roundRect">
            <a:avLst>
              <a:gd name="adj" fmla="val 4494"/>
            </a:avLst>
          </a:prstGeom>
          <a:solidFill>
            <a:srgbClr val="FFFFFF"/>
          </a:solidFill>
          <a:ln w="12700">
            <a:solidFill>
              <a:srgbClr val="D5DEE8"/>
            </a:solidFill>
            <a:prstDash val="solid"/>
          </a:ln>
          <a:effectLst>
            <a:outerShdw sx="100000" sy="100000" kx="0" ky="0" algn="bl" rotWithShape="0" blurRad="114300" dist="38100" dir="5400000">
              <a:srgbClr val="0F1B2D">
                <a:alpha val="14000"/>
              </a:srgbClr>
            </a:outerShdw>
          </a:effectLst>
        </p:spPr>
      </p:sp>
      <p:sp>
        <p:nvSpPr>
          <p:cNvPr id="24" name="Shape 19"/>
          <p:cNvSpPr/>
          <p:nvPr/>
        </p:nvSpPr>
        <p:spPr>
          <a:xfrm>
            <a:off x="6428232" y="3776472"/>
            <a:ext cx="640080" cy="640080"/>
          </a:xfrm>
          <a:prstGeom prst="ellipse">
            <a:avLst/>
          </a:prstGeom>
          <a:solidFill>
            <a:srgbClr val="E6FBF7"/>
          </a:solidFill>
          <a:ln/>
        </p:spPr>
      </p:sp>
      <p:pic>
        <p:nvPicPr>
          <p:cNvPr id="25" name="Image 3" descr="preencoded.png">    </p:cNvPr>
          <p:cNvPicPr>
            <a:picLocks noChangeAspect="1"/>
          </p:cNvPicPr>
          <p:nvPr/>
        </p:nvPicPr>
        <p:blipFill>
          <a:blip r:embed="rId4"/>
          <a:stretch>
            <a:fillRect/>
          </a:stretch>
        </p:blipFill>
        <p:spPr>
          <a:xfrm>
            <a:off x="6574536" y="3922776"/>
            <a:ext cx="347472" cy="347472"/>
          </a:xfrm>
          <a:prstGeom prst="rect">
            <a:avLst/>
          </a:prstGeom>
        </p:spPr>
      </p:pic>
      <p:sp>
        <p:nvSpPr>
          <p:cNvPr id="26" name="Text 20"/>
          <p:cNvSpPr/>
          <p:nvPr/>
        </p:nvSpPr>
        <p:spPr>
          <a:xfrm>
            <a:off x="7223760" y="3776472"/>
            <a:ext cx="4160520" cy="320040"/>
          </a:xfrm>
          <a:prstGeom prst="rect">
            <a:avLst/>
          </a:prstGeom>
          <a:noFill/>
          <a:ln/>
        </p:spPr>
        <p:txBody>
          <a:bodyPr wrap="square" rtlCol="0" anchor="ctr"/>
          <a:lstStyle/>
          <a:p>
            <a:pPr indent="0" marL="0">
              <a:buNone/>
            </a:pPr>
            <a:r>
              <a:rPr lang="en-US" sz="1300" b="1" dirty="0">
                <a:solidFill>
                  <a:srgbClr val="0F766E"/>
                </a:solidFill>
                <a:latin typeface="Calibri" pitchFamily="34" charset="0"/>
                <a:ea typeface="Calibri" pitchFamily="34" charset="-122"/>
                <a:cs typeface="Calibri" pitchFamily="34" charset="-120"/>
              </a:rPr>
              <a:t>2018–2026 · LLMs → agents</a:t>
            </a:r>
            <a:endParaRPr lang="en-US" sz="1300" dirty="0"/>
          </a:p>
        </p:txBody>
      </p:sp>
      <p:sp>
        <p:nvSpPr>
          <p:cNvPr id="27" name="Text 21"/>
          <p:cNvSpPr/>
          <p:nvPr/>
        </p:nvSpPr>
        <p:spPr>
          <a:xfrm>
            <a:off x="7223760" y="4050792"/>
            <a:ext cx="4160520" cy="365760"/>
          </a:xfrm>
          <a:prstGeom prst="rect">
            <a:avLst/>
          </a:prstGeom>
          <a:noFill/>
          <a:ln/>
        </p:spPr>
        <p:txBody>
          <a:bodyPr wrap="square" rtlCol="0" anchor="ctr"/>
          <a:lstStyle/>
          <a:p>
            <a:pPr indent="0" marL="0">
              <a:buNone/>
            </a:pPr>
            <a:r>
              <a:rPr lang="en-US" sz="1550" b="1" dirty="0">
                <a:solidFill>
                  <a:srgbClr val="0F1B2D"/>
                </a:solidFill>
                <a:latin typeface="Georgia" pitchFamily="34" charset="0"/>
                <a:ea typeface="Georgia" pitchFamily="34" charset="-122"/>
                <a:cs typeface="Georgia" pitchFamily="34" charset="-120"/>
              </a:rPr>
              <a:t>Scale becomes capability</a:t>
            </a:r>
            <a:endParaRPr lang="en-US" sz="1550" dirty="0"/>
          </a:p>
        </p:txBody>
      </p:sp>
      <p:sp>
        <p:nvSpPr>
          <p:cNvPr id="28" name="Text 22"/>
          <p:cNvSpPr/>
          <p:nvPr/>
        </p:nvSpPr>
        <p:spPr>
          <a:xfrm>
            <a:off x="6428232" y="4544568"/>
            <a:ext cx="4928616" cy="438912"/>
          </a:xfrm>
          <a:prstGeom prst="rect">
            <a:avLst/>
          </a:prstGeom>
          <a:noFill/>
          <a:ln/>
        </p:spPr>
        <p:txBody>
          <a:bodyPr wrap="square" rtlCol="0" anchor="t"/>
          <a:lstStyle/>
          <a:p>
            <a:pPr indent="0" marL="0">
              <a:lnSpc>
                <a:spcPct val="105000"/>
              </a:lnSpc>
              <a:buNone/>
            </a:pPr>
            <a:r>
              <a:rPr lang="en-US" sz="1150" dirty="0">
                <a:solidFill>
                  <a:srgbClr val="5B6B7F"/>
                </a:solidFill>
                <a:latin typeface="Calibri" pitchFamily="34" charset="0"/>
                <a:ea typeface="Calibri" pitchFamily="34" charset="-122"/>
                <a:cs typeface="Calibri" pitchFamily="34" charset="-120"/>
              </a:rPr>
              <a:t>GPT, BERT, Claude, Gemini, Llama. GPT-3 (175B parameters) shows scale alone yields emergent skills; ChatGPT (2022) hits 100M users in two months. By 2025–2026, reasoning + agentic systems.</a:t>
            </a:r>
            <a:endParaRPr lang="en-US" sz="1150" dirty="0"/>
          </a:p>
        </p:txBody>
      </p:sp>
      <p:sp>
        <p:nvSpPr>
          <p:cNvPr id="29" name="Shape 23"/>
          <p:cNvSpPr/>
          <p:nvPr/>
        </p:nvSpPr>
        <p:spPr>
          <a:xfrm>
            <a:off x="548640" y="5394960"/>
            <a:ext cx="11064240" cy="1188720"/>
          </a:xfrm>
          <a:prstGeom prst="roundRect">
            <a:avLst>
              <a:gd name="adj" fmla="val 6154"/>
            </a:avLst>
          </a:prstGeom>
          <a:solidFill>
            <a:srgbClr val="0F1B2D"/>
          </a:solidFill>
          <a:ln/>
        </p:spPr>
      </p:sp>
      <p:pic>
        <p:nvPicPr>
          <p:cNvPr id="30" name="Image 4" descr="preencoded.png">    </p:cNvPr>
          <p:cNvPicPr>
            <a:picLocks noChangeAspect="1"/>
          </p:cNvPicPr>
          <p:nvPr/>
        </p:nvPicPr>
        <p:blipFill>
          <a:blip r:embed="rId5"/>
          <a:stretch>
            <a:fillRect/>
          </a:stretch>
        </p:blipFill>
        <p:spPr>
          <a:xfrm>
            <a:off x="822960" y="5760720"/>
            <a:ext cx="457200" cy="457200"/>
          </a:xfrm>
          <a:prstGeom prst="rect">
            <a:avLst/>
          </a:prstGeom>
        </p:spPr>
      </p:pic>
      <p:sp>
        <p:nvSpPr>
          <p:cNvPr id="31" name="Text 24"/>
          <p:cNvSpPr/>
          <p:nvPr/>
        </p:nvSpPr>
        <p:spPr>
          <a:xfrm>
            <a:off x="1463040" y="5532120"/>
            <a:ext cx="9966960" cy="960120"/>
          </a:xfrm>
          <a:prstGeom prst="rect">
            <a:avLst/>
          </a:prstGeom>
          <a:noFill/>
          <a:ln/>
        </p:spPr>
        <p:txBody>
          <a:bodyPr wrap="square" rtlCol="0" anchor="ctr"/>
          <a:lstStyle/>
          <a:p>
            <a:pPr indent="0" marL="0">
              <a:lnSpc>
                <a:spcPct val="102000"/>
              </a:lnSpc>
              <a:buNone/>
            </a:pPr>
            <a:r>
              <a:rPr lang="en-US" sz="1200" b="1" dirty="0">
                <a:solidFill>
                  <a:srgbClr val="2DD4BF"/>
                </a:solidFill>
                <a:latin typeface="Calibri" pitchFamily="34" charset="0"/>
                <a:ea typeface="Calibri" pitchFamily="34" charset="-122"/>
                <a:cs typeface="Calibri" pitchFamily="34" charset="-120"/>
              </a:rPr>
              <a:t>The through-line, proven: </a:t>
            </a:r>
            <a:pPr indent="0" marL="0">
              <a:lnSpc>
                <a:spcPct val="102000"/>
              </a:lnSpc>
              <a:buNone/>
            </a:pPr>
            <a:r>
              <a:rPr lang="en-US" sz="1200" dirty="0">
                <a:solidFill>
                  <a:srgbClr val="CBD5E1"/>
                </a:solidFill>
                <a:latin typeface="Calibri" pitchFamily="34" charset="0"/>
                <a:ea typeface="Calibri" pitchFamily="34" charset="-122"/>
                <a:cs typeface="Calibri" pitchFamily="34" charset="-120"/>
              </a:rPr>
              <a:t>Backpropagation (1986) sat nearly dormant for 26 years until GPUs and ImageNet arrived. The Transformer’s defining trait is that it scales with hardware. The generative era is not mainly a story of smarter math. It is what happens when compute, data, and distributed systems finally line up behind ideas that were waiting all along.</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B2D"/>
        </a:solidFill>
      </p:bgPr>
    </p:bg>
    <p:spTree>
      <p:nvGrpSpPr>
        <p:cNvPr id="1" name=""/>
        <p:cNvGrpSpPr/>
        <p:nvPr/>
      </p:nvGrpSpPr>
      <p:grpSpPr>
        <a:xfrm>
          <a:off x="0" y="0"/>
          <a:ext cx="0" cy="0"/>
          <a:chOff x="0" y="0"/>
          <a:chExt cx="0" cy="0"/>
        </a:xfrm>
      </p:grpSpPr>
      <p:sp>
        <p:nvSpPr>
          <p:cNvPr id="2" name="Text 0"/>
          <p:cNvSpPr/>
          <p:nvPr/>
        </p:nvSpPr>
        <p:spPr>
          <a:xfrm>
            <a:off x="548640" y="457200"/>
            <a:ext cx="11064240" cy="640080"/>
          </a:xfrm>
          <a:prstGeom prst="rect">
            <a:avLst/>
          </a:prstGeom>
          <a:noFill/>
          <a:ln/>
        </p:spPr>
        <p:txBody>
          <a:bodyPr wrap="square" rtlCol="0" anchor="ctr"/>
          <a:lstStyle/>
          <a:p>
            <a:pPr indent="0" marL="0">
              <a:buNone/>
            </a:pPr>
            <a:r>
              <a:rPr lang="en-US" sz="2800" b="1" dirty="0">
                <a:solidFill>
                  <a:srgbClr val="FFFFFF"/>
                </a:solidFill>
                <a:latin typeface="Georgia" pitchFamily="34" charset="0"/>
                <a:ea typeface="Georgia" pitchFamily="34" charset="-122"/>
                <a:cs typeface="Georgia" pitchFamily="34" charset="-120"/>
              </a:rPr>
              <a:t>So what? Reading the future the same way</a:t>
            </a:r>
            <a:endParaRPr lang="en-US" sz="2800" dirty="0"/>
          </a:p>
        </p:txBody>
      </p:sp>
      <p:sp>
        <p:nvSpPr>
          <p:cNvPr id="3" name="Text 1"/>
          <p:cNvSpPr/>
          <p:nvPr/>
        </p:nvSpPr>
        <p:spPr>
          <a:xfrm>
            <a:off x="548640" y="1143000"/>
            <a:ext cx="11064240" cy="457200"/>
          </a:xfrm>
          <a:prstGeom prst="rect">
            <a:avLst/>
          </a:prstGeom>
          <a:noFill/>
          <a:ln/>
        </p:spPr>
        <p:txBody>
          <a:bodyPr wrap="square" rtlCol="0" anchor="ctr"/>
          <a:lstStyle/>
          <a:p>
            <a:pPr indent="0" marL="0">
              <a:buNone/>
            </a:pPr>
            <a:r>
              <a:rPr lang="en-US" sz="1500" i="1" dirty="0">
                <a:solidFill>
                  <a:srgbClr val="2DD4BF"/>
                </a:solidFill>
                <a:latin typeface="Calibri" pitchFamily="34" charset="0"/>
                <a:ea typeface="Calibri" pitchFamily="34" charset="-122"/>
                <a:cs typeface="Calibri" pitchFamily="34" charset="-120"/>
              </a:rPr>
              <a:t>If infrastructure gates capability, then the questions that matter most are about infrastructure, and about who controls it.</a:t>
            </a:r>
            <a:endParaRPr lang="en-US" sz="1500" dirty="0"/>
          </a:p>
        </p:txBody>
      </p:sp>
      <p:sp>
        <p:nvSpPr>
          <p:cNvPr id="4" name="Shape 2"/>
          <p:cNvSpPr/>
          <p:nvPr/>
        </p:nvSpPr>
        <p:spPr>
          <a:xfrm>
            <a:off x="548640" y="1874520"/>
            <a:ext cx="3611880" cy="2651760"/>
          </a:xfrm>
          <a:prstGeom prst="roundRect">
            <a:avLst>
              <a:gd name="adj" fmla="val 3448"/>
            </a:avLst>
          </a:prstGeom>
          <a:solidFill>
            <a:srgbClr val="1E3A5F"/>
          </a:solidFill>
          <a:ln/>
        </p:spPr>
      </p:sp>
      <p:sp>
        <p:nvSpPr>
          <p:cNvPr id="5" name="Shape 3"/>
          <p:cNvSpPr/>
          <p:nvPr/>
        </p:nvSpPr>
        <p:spPr>
          <a:xfrm>
            <a:off x="868680" y="2194560"/>
            <a:ext cx="731520" cy="731520"/>
          </a:xfrm>
          <a:prstGeom prst="ellipse">
            <a:avLst/>
          </a:prstGeom>
          <a:solidFill>
            <a:srgbClr val="0B2A45"/>
          </a:solidFill>
          <a:ln/>
        </p:spPr>
      </p:sp>
      <p:pic>
        <p:nvPicPr>
          <p:cNvPr id="6" name="Image 0" descr="preencoded.png">    </p:cNvPr>
          <p:cNvPicPr>
            <a:picLocks noChangeAspect="1"/>
          </p:cNvPicPr>
          <p:nvPr/>
        </p:nvPicPr>
        <p:blipFill>
          <a:blip r:embed="rId1"/>
          <a:stretch>
            <a:fillRect/>
          </a:stretch>
        </p:blipFill>
        <p:spPr>
          <a:xfrm>
            <a:off x="1033272" y="2359152"/>
            <a:ext cx="402336" cy="402336"/>
          </a:xfrm>
          <a:prstGeom prst="rect">
            <a:avLst/>
          </a:prstGeom>
        </p:spPr>
      </p:pic>
      <p:sp>
        <p:nvSpPr>
          <p:cNvPr id="7" name="Text 4"/>
          <p:cNvSpPr/>
          <p:nvPr/>
        </p:nvSpPr>
        <p:spPr>
          <a:xfrm>
            <a:off x="868680" y="3063240"/>
            <a:ext cx="2971800" cy="457200"/>
          </a:xfrm>
          <a:prstGeom prst="rect">
            <a:avLst/>
          </a:prstGeom>
          <a:noFill/>
          <a:ln/>
        </p:spPr>
        <p:txBody>
          <a:bodyPr wrap="square" rtlCol="0" anchor="ctr"/>
          <a:lstStyle/>
          <a:p>
            <a:pPr indent="0" marL="0">
              <a:buNone/>
            </a:pPr>
            <a:r>
              <a:rPr lang="en-US" sz="1700" b="1" dirty="0">
                <a:solidFill>
                  <a:srgbClr val="FFFFFF"/>
                </a:solidFill>
                <a:latin typeface="Georgia" pitchFamily="34" charset="0"/>
                <a:ea typeface="Georgia" pitchFamily="34" charset="-122"/>
                <a:cs typeface="Georgia" pitchFamily="34" charset="-120"/>
              </a:rPr>
              <a:t>Compute is the new moat</a:t>
            </a:r>
            <a:endParaRPr lang="en-US" sz="1700" dirty="0"/>
          </a:p>
        </p:txBody>
      </p:sp>
      <p:sp>
        <p:nvSpPr>
          <p:cNvPr id="8" name="Text 5"/>
          <p:cNvSpPr/>
          <p:nvPr/>
        </p:nvSpPr>
        <p:spPr>
          <a:xfrm>
            <a:off x="868680" y="3566160"/>
            <a:ext cx="2971800" cy="822960"/>
          </a:xfrm>
          <a:prstGeom prst="rect">
            <a:avLst/>
          </a:prstGeom>
          <a:noFill/>
          <a:ln/>
        </p:spPr>
        <p:txBody>
          <a:bodyPr wrap="square" rtlCol="0" anchor="t"/>
          <a:lstStyle/>
          <a:p>
            <a:pPr indent="0" marL="0">
              <a:lnSpc>
                <a:spcPct val="105000"/>
              </a:lnSpc>
              <a:buNone/>
            </a:pPr>
            <a:r>
              <a:rPr lang="en-US" sz="1200" dirty="0">
                <a:solidFill>
                  <a:srgbClr val="C3D0DE"/>
                </a:solidFill>
                <a:latin typeface="Calibri" pitchFamily="34" charset="0"/>
                <a:ea typeface="Calibri" pitchFamily="34" charset="-122"/>
                <a:cs typeface="Calibri" pitchFamily="34" charset="-120"/>
              </a:rPr>
              <a:t>Frontier models cost tens of millions in compute to train. Capability increasingly concentrates where GPUs and data centers concentrate, a governance and access question rather than just a technical one.</a:t>
            </a:r>
            <a:endParaRPr lang="en-US" sz="1200" dirty="0"/>
          </a:p>
        </p:txBody>
      </p:sp>
      <p:sp>
        <p:nvSpPr>
          <p:cNvPr id="9" name="Shape 6"/>
          <p:cNvSpPr/>
          <p:nvPr/>
        </p:nvSpPr>
        <p:spPr>
          <a:xfrm>
            <a:off x="4416552" y="1874520"/>
            <a:ext cx="3611880" cy="2651760"/>
          </a:xfrm>
          <a:prstGeom prst="roundRect">
            <a:avLst>
              <a:gd name="adj" fmla="val 3448"/>
            </a:avLst>
          </a:prstGeom>
          <a:solidFill>
            <a:srgbClr val="1E3A5F"/>
          </a:solidFill>
          <a:ln/>
        </p:spPr>
      </p:sp>
      <p:sp>
        <p:nvSpPr>
          <p:cNvPr id="10" name="Shape 7"/>
          <p:cNvSpPr/>
          <p:nvPr/>
        </p:nvSpPr>
        <p:spPr>
          <a:xfrm>
            <a:off x="4736592" y="2194560"/>
            <a:ext cx="731520" cy="731520"/>
          </a:xfrm>
          <a:prstGeom prst="ellipse">
            <a:avLst/>
          </a:prstGeom>
          <a:solidFill>
            <a:srgbClr val="0B2A45"/>
          </a:solidFill>
          <a:ln/>
        </p:spPr>
      </p:sp>
      <p:pic>
        <p:nvPicPr>
          <p:cNvPr id="11" name="Image 1" descr="preencoded.png">    </p:cNvPr>
          <p:cNvPicPr>
            <a:picLocks noChangeAspect="1"/>
          </p:cNvPicPr>
          <p:nvPr/>
        </p:nvPicPr>
        <p:blipFill>
          <a:blip r:embed="rId2"/>
          <a:stretch>
            <a:fillRect/>
          </a:stretch>
        </p:blipFill>
        <p:spPr>
          <a:xfrm>
            <a:off x="4901184" y="2359152"/>
            <a:ext cx="402336" cy="402336"/>
          </a:xfrm>
          <a:prstGeom prst="rect">
            <a:avLst/>
          </a:prstGeom>
        </p:spPr>
      </p:pic>
      <p:sp>
        <p:nvSpPr>
          <p:cNvPr id="12" name="Text 8"/>
          <p:cNvSpPr/>
          <p:nvPr/>
        </p:nvSpPr>
        <p:spPr>
          <a:xfrm>
            <a:off x="4736592" y="3063240"/>
            <a:ext cx="2971800" cy="457200"/>
          </a:xfrm>
          <a:prstGeom prst="rect">
            <a:avLst/>
          </a:prstGeom>
          <a:noFill/>
          <a:ln/>
        </p:spPr>
        <p:txBody>
          <a:bodyPr wrap="square" rtlCol="0" anchor="ctr"/>
          <a:lstStyle/>
          <a:p>
            <a:pPr indent="0" marL="0">
              <a:buNone/>
            </a:pPr>
            <a:r>
              <a:rPr lang="en-US" sz="1700" b="1" dirty="0">
                <a:solidFill>
                  <a:srgbClr val="FFFFFF"/>
                </a:solidFill>
                <a:latin typeface="Georgia" pitchFamily="34" charset="0"/>
                <a:ea typeface="Georgia" pitchFamily="34" charset="-122"/>
                <a:cs typeface="Georgia" pitchFamily="34" charset="-120"/>
              </a:rPr>
              <a:t>Data quality is the ceiling</a:t>
            </a:r>
            <a:endParaRPr lang="en-US" sz="1700" dirty="0"/>
          </a:p>
        </p:txBody>
      </p:sp>
      <p:sp>
        <p:nvSpPr>
          <p:cNvPr id="13" name="Text 9"/>
          <p:cNvSpPr/>
          <p:nvPr/>
        </p:nvSpPr>
        <p:spPr>
          <a:xfrm>
            <a:off x="4736592" y="3566160"/>
            <a:ext cx="2971800" cy="822960"/>
          </a:xfrm>
          <a:prstGeom prst="rect">
            <a:avLst/>
          </a:prstGeom>
          <a:noFill/>
          <a:ln/>
        </p:spPr>
        <p:txBody>
          <a:bodyPr wrap="square" rtlCol="0" anchor="t"/>
          <a:lstStyle/>
          <a:p>
            <a:pPr indent="0" marL="0">
              <a:lnSpc>
                <a:spcPct val="105000"/>
              </a:lnSpc>
              <a:buNone/>
            </a:pPr>
            <a:r>
              <a:rPr lang="en-US" sz="1200" dirty="0">
                <a:solidFill>
                  <a:srgbClr val="C3D0DE"/>
                </a:solidFill>
                <a:latin typeface="Calibri" pitchFamily="34" charset="0"/>
                <a:ea typeface="Calibri" pitchFamily="34" charset="-122"/>
                <a:cs typeface="Calibri" pitchFamily="34" charset="-120"/>
              </a:rPr>
              <a:t>As raw scale saturates, the differentiator shifts to data quality, provenance, and rights. Garbage in still means garbage out, just at 175 billion parameters.</a:t>
            </a:r>
            <a:endParaRPr lang="en-US" sz="1200" dirty="0"/>
          </a:p>
        </p:txBody>
      </p:sp>
      <p:sp>
        <p:nvSpPr>
          <p:cNvPr id="14" name="Shape 10"/>
          <p:cNvSpPr/>
          <p:nvPr/>
        </p:nvSpPr>
        <p:spPr>
          <a:xfrm>
            <a:off x="8284464" y="1874520"/>
            <a:ext cx="3611880" cy="2651760"/>
          </a:xfrm>
          <a:prstGeom prst="roundRect">
            <a:avLst>
              <a:gd name="adj" fmla="val 3448"/>
            </a:avLst>
          </a:prstGeom>
          <a:solidFill>
            <a:srgbClr val="1E3A5F"/>
          </a:solidFill>
          <a:ln/>
        </p:spPr>
      </p:sp>
      <p:sp>
        <p:nvSpPr>
          <p:cNvPr id="15" name="Shape 11"/>
          <p:cNvSpPr/>
          <p:nvPr/>
        </p:nvSpPr>
        <p:spPr>
          <a:xfrm>
            <a:off x="8604504" y="2194560"/>
            <a:ext cx="731520" cy="731520"/>
          </a:xfrm>
          <a:prstGeom prst="ellipse">
            <a:avLst/>
          </a:prstGeom>
          <a:solidFill>
            <a:srgbClr val="0B2A45"/>
          </a:solidFill>
          <a:ln/>
        </p:spPr>
      </p:sp>
      <p:pic>
        <p:nvPicPr>
          <p:cNvPr id="16" name="Image 2" descr="preencoded.png">    </p:cNvPr>
          <p:cNvPicPr>
            <a:picLocks noChangeAspect="1"/>
          </p:cNvPicPr>
          <p:nvPr/>
        </p:nvPicPr>
        <p:blipFill>
          <a:blip r:embed="rId3"/>
          <a:stretch>
            <a:fillRect/>
          </a:stretch>
        </p:blipFill>
        <p:spPr>
          <a:xfrm>
            <a:off x="8769096" y="2359152"/>
            <a:ext cx="402336" cy="402336"/>
          </a:xfrm>
          <a:prstGeom prst="rect">
            <a:avLst/>
          </a:prstGeom>
        </p:spPr>
      </p:pic>
      <p:sp>
        <p:nvSpPr>
          <p:cNvPr id="17" name="Text 12"/>
          <p:cNvSpPr/>
          <p:nvPr/>
        </p:nvSpPr>
        <p:spPr>
          <a:xfrm>
            <a:off x="8604504" y="3063240"/>
            <a:ext cx="2971800" cy="457200"/>
          </a:xfrm>
          <a:prstGeom prst="rect">
            <a:avLst/>
          </a:prstGeom>
          <a:noFill/>
          <a:ln/>
        </p:spPr>
        <p:txBody>
          <a:bodyPr wrap="square" rtlCol="0" anchor="ctr"/>
          <a:lstStyle/>
          <a:p>
            <a:pPr indent="0" marL="0">
              <a:buNone/>
            </a:pPr>
            <a:r>
              <a:rPr lang="en-US" sz="1700" b="1" dirty="0">
                <a:solidFill>
                  <a:srgbClr val="FFFFFF"/>
                </a:solidFill>
                <a:latin typeface="Georgia" pitchFamily="34" charset="0"/>
                <a:ea typeface="Georgia" pitchFamily="34" charset="-122"/>
                <a:cs typeface="Georgia" pitchFamily="34" charset="-120"/>
              </a:rPr>
              <a:t>Responsible stewardship</a:t>
            </a:r>
            <a:endParaRPr lang="en-US" sz="1700" dirty="0"/>
          </a:p>
        </p:txBody>
      </p:sp>
      <p:sp>
        <p:nvSpPr>
          <p:cNvPr id="18" name="Text 13"/>
          <p:cNvSpPr/>
          <p:nvPr/>
        </p:nvSpPr>
        <p:spPr>
          <a:xfrm>
            <a:off x="8604504" y="3566160"/>
            <a:ext cx="2971800" cy="822960"/>
          </a:xfrm>
          <a:prstGeom prst="rect">
            <a:avLst/>
          </a:prstGeom>
          <a:noFill/>
          <a:ln/>
        </p:spPr>
        <p:txBody>
          <a:bodyPr wrap="square" rtlCol="0" anchor="t"/>
          <a:lstStyle/>
          <a:p>
            <a:pPr indent="0" marL="0">
              <a:lnSpc>
                <a:spcPct val="105000"/>
              </a:lnSpc>
              <a:buNone/>
            </a:pPr>
            <a:r>
              <a:rPr lang="en-US" sz="1200" dirty="0">
                <a:solidFill>
                  <a:srgbClr val="C3D0DE"/>
                </a:solidFill>
                <a:latin typeface="Calibri" pitchFamily="34" charset="0"/>
                <a:ea typeface="Calibri" pitchFamily="34" charset="-122"/>
                <a:cs typeface="Calibri" pitchFamily="34" charset="-120"/>
              </a:rPr>
              <a:t>In fintech, a model can flag a transaction but cannot be accountable for a wrongly frozen account. Infrastructure scales decisions; humans must remain responsible for them.</a:t>
            </a:r>
            <a:endParaRPr lang="en-US" sz="1200" dirty="0"/>
          </a:p>
        </p:txBody>
      </p:sp>
      <p:sp>
        <p:nvSpPr>
          <p:cNvPr id="19" name="Text 14"/>
          <p:cNvSpPr/>
          <p:nvPr/>
        </p:nvSpPr>
        <p:spPr>
          <a:xfrm>
            <a:off x="548640" y="4800600"/>
            <a:ext cx="11064240" cy="914400"/>
          </a:xfrm>
          <a:prstGeom prst="rect">
            <a:avLst/>
          </a:prstGeom>
          <a:noFill/>
          <a:ln/>
        </p:spPr>
        <p:txBody>
          <a:bodyPr wrap="square" rtlCol="0" anchor="t"/>
          <a:lstStyle/>
          <a:p>
            <a:pPr indent="0" marL="0">
              <a:lnSpc>
                <a:spcPct val="110000"/>
              </a:lnSpc>
              <a:buNone/>
            </a:pPr>
            <a:r>
              <a:rPr lang="en-US" sz="1300" b="1" dirty="0">
                <a:solidFill>
                  <a:srgbClr val="2DD4BF"/>
                </a:solidFill>
                <a:latin typeface="Calibri" pitchFamily="34" charset="0"/>
                <a:ea typeface="Calibri" pitchFamily="34" charset="-122"/>
                <a:cs typeface="Calibri" pitchFamily="34" charset="-120"/>
              </a:rPr>
              <a:t>A stewardship lens.  </a:t>
            </a:r>
            <a:pPr indent="0" marL="0">
              <a:lnSpc>
                <a:spcPct val="110000"/>
              </a:lnSpc>
              <a:buNone/>
            </a:pPr>
            <a:r>
              <a:rPr lang="en-US" sz="1300" dirty="0">
                <a:solidFill>
                  <a:srgbClr val="CBD5E1"/>
                </a:solidFill>
                <a:latin typeface="Calibri" pitchFamily="34" charset="0"/>
                <a:ea typeface="Calibri" pitchFamily="34" charset="-122"/>
                <a:cs typeface="Calibri" pitchFamily="34" charset="-120"/>
              </a:rPr>
              <a:t>A Christian worldview frames technology as something entrusted to us to steward wisely (Genesis 1:28). If each era hands us more powerful infrastructure, the responsibility that comes with it grows in step. Fairness, transparency, and human accountability are not add-ons to the timeline but its next milestone.</a:t>
            </a:r>
            <a:endParaRPr lang="en-US" sz="1300" dirty="0"/>
          </a:p>
        </p:txBody>
      </p:sp>
      <p:sp>
        <p:nvSpPr>
          <p:cNvPr id="20" name="Text 15"/>
          <p:cNvSpPr/>
          <p:nvPr/>
        </p:nvSpPr>
        <p:spPr>
          <a:xfrm>
            <a:off x="548640" y="6400800"/>
            <a:ext cx="8229600" cy="320040"/>
          </a:xfrm>
          <a:prstGeom prst="rect">
            <a:avLst/>
          </a:prstGeom>
          <a:noFill/>
          <a:ln/>
        </p:spPr>
        <p:txBody>
          <a:bodyPr wrap="square" rtlCol="0" anchor="ctr"/>
          <a:lstStyle/>
          <a:p>
            <a:pPr indent="0" marL="0">
              <a:buNone/>
            </a:pPr>
            <a:r>
              <a:rPr lang="en-US" sz="1100" dirty="0">
                <a:solidFill>
                  <a:srgbClr val="7C8CA1"/>
                </a:solidFill>
                <a:latin typeface="Calibri" pitchFamily="34" charset="0"/>
                <a:ea typeface="Calibri" pitchFamily="34" charset="-122"/>
                <a:cs typeface="Calibri" pitchFamily="34" charset="-120"/>
              </a:rPr>
              <a:t>Manas Maheshwari  •  AIML-500  •  Workshop 1 Discussion</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548640" y="411480"/>
            <a:ext cx="10972800" cy="548640"/>
          </a:xfrm>
          <a:prstGeom prst="rect">
            <a:avLst/>
          </a:prstGeom>
          <a:noFill/>
          <a:ln/>
        </p:spPr>
        <p:txBody>
          <a:bodyPr wrap="square" rtlCol="0" anchor="ctr"/>
          <a:lstStyle/>
          <a:p>
            <a:pPr indent="0" marL="0">
              <a:buNone/>
            </a:pPr>
            <a:r>
              <a:rPr lang="en-US" sz="2600" b="1" dirty="0">
                <a:solidFill>
                  <a:srgbClr val="0F1B2D"/>
                </a:solidFill>
                <a:latin typeface="Georgia" pitchFamily="34" charset="0"/>
                <a:ea typeface="Georgia" pitchFamily="34" charset="-122"/>
                <a:cs typeface="Georgia" pitchFamily="34" charset="-120"/>
              </a:rPr>
              <a:t>References</a:t>
            </a:r>
            <a:endParaRPr lang="en-US" sz="2600" dirty="0"/>
          </a:p>
        </p:txBody>
      </p:sp>
      <p:sp>
        <p:nvSpPr>
          <p:cNvPr id="3" name="Text 1"/>
          <p:cNvSpPr/>
          <p:nvPr/>
        </p:nvSpPr>
        <p:spPr>
          <a:xfrm>
            <a:off x="548640" y="1097280"/>
            <a:ext cx="11064240" cy="3840480"/>
          </a:xfrm>
          <a:prstGeom prst="rect">
            <a:avLst/>
          </a:prstGeom>
          <a:noFill/>
          <a:ln/>
        </p:spPr>
        <p:txBody>
          <a:bodyPr wrap="square" rtlCol="0" anchor="ctr"/>
          <a:lstStyle/>
          <a:p>
            <a:pPr algn="l" indent="0" marL="0">
              <a:lnSpc>
                <a:spcPct val="102000"/>
              </a:lnSpc>
              <a:spcAft>
                <a:spcPts val="800"/>
              </a:spcAft>
              <a:buNone/>
            </a:pPr>
            <a:r>
              <a:rPr lang="en-US" sz="1200" dirty="0">
                <a:solidFill>
                  <a:srgbClr val="2B3A4B"/>
                </a:solidFill>
                <a:latin typeface="Calibri" pitchFamily="34" charset="0"/>
                <a:ea typeface="Calibri" pitchFamily="34" charset="-122"/>
                <a:cs typeface="Calibri" pitchFamily="34" charset="-120"/>
              </a:rPr>
              <a:t>Belete, E. (2026). AIML-500: Machine learning fundamentals, workshop 1 note [Course handout]. Indiana Wesleyan University.</a:t>
            </a:r>
            <a:endParaRPr lang="en-US" sz="1200" dirty="0"/>
          </a:p>
          <a:p>
            <a:pPr algn="l" indent="0" marL="0">
              <a:lnSpc>
                <a:spcPct val="102000"/>
              </a:lnSpc>
              <a:spcAft>
                <a:spcPts val="800"/>
              </a:spcAft>
              <a:buNone/>
            </a:pPr>
            <a:r>
              <a:rPr lang="en-US" sz="1200" dirty="0">
                <a:solidFill>
                  <a:srgbClr val="2B3A4B"/>
                </a:solidFill>
                <a:latin typeface="Calibri" pitchFamily="34" charset="0"/>
                <a:ea typeface="Calibri" pitchFamily="34" charset="-122"/>
                <a:cs typeface="Calibri" pitchFamily="34" charset="-120"/>
              </a:rPr>
              <a:t>Bhat, A. K. (2025, March 11). The evolution of AI: From foundations to future prospects. IEEE Computer Society. https://www.computer.org/publications/tech-news/research/evolution-of-ai</a:t>
            </a:r>
            <a:endParaRPr lang="en-US" sz="1200" dirty="0"/>
          </a:p>
          <a:p>
            <a:pPr algn="l" indent="0" marL="0">
              <a:lnSpc>
                <a:spcPct val="102000"/>
              </a:lnSpc>
              <a:spcAft>
                <a:spcPts val="800"/>
              </a:spcAft>
              <a:buNone/>
            </a:pPr>
            <a:r>
              <a:rPr lang="en-US" sz="1200" dirty="0">
                <a:solidFill>
                  <a:srgbClr val="2B3A4B"/>
                </a:solidFill>
                <a:latin typeface="Calibri" pitchFamily="34" charset="0"/>
                <a:ea typeface="Calibri" pitchFamily="34" charset="-122"/>
                <a:cs typeface="Calibri" pitchFamily="34" charset="-120"/>
              </a:rPr>
              <a:t>Krizhevsky, A., Sutskever, I., &amp; Hinton, G. E. (2012). ImageNet classification with deep convolutional neural networks. Advances in Neural Information Processing Systems, 25.</a:t>
            </a:r>
            <a:endParaRPr lang="en-US" sz="1200" dirty="0"/>
          </a:p>
          <a:p>
            <a:pPr algn="l" indent="0" marL="0">
              <a:lnSpc>
                <a:spcPct val="102000"/>
              </a:lnSpc>
              <a:spcAft>
                <a:spcPts val="800"/>
              </a:spcAft>
              <a:buNone/>
            </a:pPr>
            <a:r>
              <a:rPr lang="en-US" sz="1200" dirty="0">
                <a:solidFill>
                  <a:srgbClr val="2B3A4B"/>
                </a:solidFill>
                <a:latin typeface="Calibri" pitchFamily="34" charset="0"/>
                <a:ea typeface="Calibri" pitchFamily="34" charset="-122"/>
                <a:cs typeface="Calibri" pitchFamily="34" charset="-120"/>
              </a:rPr>
              <a:t>Putchuon. (2024, May 30). The entire history of artificial intelligence (last 100 years) [Video]. YouTube. https://www.youtube.com/watch?v=mSd9nmPM7Vg</a:t>
            </a:r>
            <a:endParaRPr lang="en-US" sz="1200" dirty="0"/>
          </a:p>
          <a:p>
            <a:pPr algn="l" indent="0" marL="0">
              <a:lnSpc>
                <a:spcPct val="102000"/>
              </a:lnSpc>
              <a:spcAft>
                <a:spcPts val="800"/>
              </a:spcAft>
              <a:buNone/>
            </a:pPr>
            <a:r>
              <a:rPr lang="en-US" sz="1200" dirty="0">
                <a:solidFill>
                  <a:srgbClr val="2B3A4B"/>
                </a:solidFill>
                <a:latin typeface="Calibri" pitchFamily="34" charset="0"/>
                <a:ea typeface="Calibri" pitchFamily="34" charset="-122"/>
                <a:cs typeface="Calibri" pitchFamily="34" charset="-120"/>
              </a:rPr>
              <a:t>Roser, M. (2022, December 6). The brief history of artificial intelligence: The world has changed fast — what might be next? Our World in Data. https://ourworldindata.org/brief-history-of-ai</a:t>
            </a:r>
            <a:endParaRPr lang="en-US" sz="1200" dirty="0"/>
          </a:p>
          <a:p>
            <a:pPr algn="l" indent="0" marL="0">
              <a:lnSpc>
                <a:spcPct val="102000"/>
              </a:lnSpc>
              <a:spcAft>
                <a:spcPts val="800"/>
              </a:spcAft>
              <a:buNone/>
            </a:pPr>
            <a:r>
              <a:rPr lang="en-US" sz="1200" dirty="0">
                <a:solidFill>
                  <a:srgbClr val="2B3A4B"/>
                </a:solidFill>
                <a:latin typeface="Calibri" pitchFamily="34" charset="0"/>
                <a:ea typeface="Calibri" pitchFamily="34" charset="-122"/>
                <a:cs typeface="Calibri" pitchFamily="34" charset="-120"/>
              </a:rPr>
              <a:t>Russell, S., &amp; Norvig, P. (2021). Artificial intelligence: A modern approach (4th ed.). Pearson.</a:t>
            </a:r>
            <a:endParaRPr lang="en-US" sz="1200" dirty="0"/>
          </a:p>
          <a:p>
            <a:pPr algn="l" indent="0" marL="0">
              <a:lnSpc>
                <a:spcPct val="102000"/>
              </a:lnSpc>
              <a:spcAft>
                <a:spcPts val="800"/>
              </a:spcAft>
              <a:buNone/>
            </a:pPr>
            <a:r>
              <a:rPr lang="en-US" sz="1200" dirty="0">
                <a:solidFill>
                  <a:srgbClr val="2B3A4B"/>
                </a:solidFill>
                <a:latin typeface="Calibri" pitchFamily="34" charset="0"/>
                <a:ea typeface="Calibri" pitchFamily="34" charset="-122"/>
                <a:cs typeface="Calibri" pitchFamily="34" charset="-120"/>
              </a:rPr>
              <a:t>Turing, A. M. (1950). Computing machinery and intelligence. Mind, 59(236), 433–460. https://doi.org/10.1093/mind/LIX.236.433</a:t>
            </a:r>
            <a:endParaRPr lang="en-US" sz="1200" dirty="0"/>
          </a:p>
          <a:p>
            <a:pPr algn="l" indent="0" marL="0">
              <a:lnSpc>
                <a:spcPct val="102000"/>
              </a:lnSpc>
              <a:spcAft>
                <a:spcPts val="800"/>
              </a:spcAft>
              <a:buNone/>
            </a:pPr>
            <a:r>
              <a:rPr lang="en-US" sz="1200" dirty="0">
                <a:solidFill>
                  <a:srgbClr val="2B3A4B"/>
                </a:solidFill>
                <a:latin typeface="Calibri" pitchFamily="34" charset="0"/>
                <a:ea typeface="Calibri" pitchFamily="34" charset="-122"/>
                <a:cs typeface="Calibri" pitchFamily="34" charset="-120"/>
              </a:rPr>
              <a:t>Vaswani, A., Shazeer, N., Parmar, N., Uszkoreit, J., Jones, L., Gomez, A. N., Kaiser, Ł., &amp; Polosukhin, I. (2017). Attention is all you need. Advances in Neural Information Processing Systems, 30.</a:t>
            </a:r>
            <a:endParaRPr lang="en-US" sz="1200" dirty="0"/>
          </a:p>
        </p:txBody>
      </p:sp>
      <p:sp>
        <p:nvSpPr>
          <p:cNvPr id="4" name="Shape 2"/>
          <p:cNvSpPr/>
          <p:nvPr/>
        </p:nvSpPr>
        <p:spPr>
          <a:xfrm>
            <a:off x="548640" y="5257800"/>
            <a:ext cx="11064240" cy="1051560"/>
          </a:xfrm>
          <a:prstGeom prst="roundRect">
            <a:avLst>
              <a:gd name="adj" fmla="val 6957"/>
            </a:avLst>
          </a:prstGeom>
          <a:solidFill>
            <a:srgbClr val="EEF2F7"/>
          </a:solidFill>
          <a:ln w="12700">
            <a:solidFill>
              <a:srgbClr val="D5DEE8"/>
            </a:solidFill>
            <a:prstDash val="solid"/>
          </a:ln>
        </p:spPr>
      </p:sp>
      <p:sp>
        <p:nvSpPr>
          <p:cNvPr id="5" name="Text 3"/>
          <p:cNvSpPr/>
          <p:nvPr/>
        </p:nvSpPr>
        <p:spPr>
          <a:xfrm>
            <a:off x="777240" y="5394960"/>
            <a:ext cx="10607040" cy="822960"/>
          </a:xfrm>
          <a:prstGeom prst="rect">
            <a:avLst/>
          </a:prstGeom>
          <a:noFill/>
          <a:ln/>
        </p:spPr>
        <p:txBody>
          <a:bodyPr wrap="square" rtlCol="0" anchor="ctr"/>
          <a:lstStyle/>
          <a:p>
            <a:pPr indent="0" marL="0">
              <a:lnSpc>
                <a:spcPct val="105000"/>
              </a:lnSpc>
              <a:buNone/>
            </a:pPr>
            <a:r>
              <a:rPr lang="en-US" sz="1200" b="1" dirty="0">
                <a:solidFill>
                  <a:srgbClr val="0F1B2D"/>
                </a:solidFill>
                <a:latin typeface="Calibri" pitchFamily="34" charset="0"/>
                <a:ea typeface="Calibri" pitchFamily="34" charset="-122"/>
                <a:cs typeface="Calibri" pitchFamily="34" charset="-120"/>
              </a:rPr>
              <a:t>AI usage disclosure: </a:t>
            </a:r>
            <a:pPr indent="0" marL="0">
              <a:lnSpc>
                <a:spcPct val="105000"/>
              </a:lnSpc>
              <a:buNone/>
            </a:pPr>
            <a:r>
              <a:rPr lang="en-US" sz="1200" dirty="0">
                <a:solidFill>
                  <a:srgbClr val="5B6B7F"/>
                </a:solidFill>
                <a:latin typeface="Calibri" pitchFamily="34" charset="0"/>
                <a:ea typeface="Calibri" pitchFamily="34" charset="-122"/>
                <a:cs typeface="Calibri" pitchFamily="34" charset="-120"/>
              </a:rPr>
              <a:t>I used an AI assistant (Claude, Anthropic) to help research the assigned sources, structure the timeline, and refine wording and formatting. The central argument that infrastructure unlocked each AI leap, the era framing, and the fintech and stewardship connections are my own.</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Infrastructure Behind Intelligence</dc:title>
  <dc:subject>PptxGenJS Presentation</dc:subject>
  <dc:creator>Manas Maheshwari</dc:creator>
  <cp:lastModifiedBy>Manas Maheshwari</cp:lastModifiedBy>
  <cp:revision>1</cp:revision>
  <dcterms:created xsi:type="dcterms:W3CDTF">2026-07-03T03:28:22Z</dcterms:created>
  <dcterms:modified xsi:type="dcterms:W3CDTF">2026-07-03T03:28:22Z</dcterms:modified>
</cp:coreProperties>
</file>